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charts/chart3.xml" ContentType="application/vnd.openxmlformats-officedocument.drawingml.char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75" r:id="rId6"/>
    <p:sldId id="262" r:id="rId7"/>
    <p:sldId id="282" r:id="rId8"/>
    <p:sldId id="261" r:id="rId9"/>
    <p:sldId id="263" r:id="rId10"/>
    <p:sldId id="283" r:id="rId11"/>
    <p:sldId id="264" r:id="rId12"/>
    <p:sldId id="277" r:id="rId13"/>
    <p:sldId id="266" r:id="rId14"/>
    <p:sldId id="284" r:id="rId15"/>
    <p:sldId id="268" r:id="rId16"/>
    <p:sldId id="276" r:id="rId17"/>
    <p:sldId id="271" r:id="rId18"/>
    <p:sldId id="285" r:id="rId19"/>
    <p:sldId id="274" r:id="rId20"/>
    <p:sldId id="281" r:id="rId21"/>
    <p:sldId id="278" r:id="rId22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="" xmlns:p15="http://schemas.microsoft.com/office/powerpoint/2012/main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="" xmlns:p15="http://schemas.microsoft.com/office/powerpoint/2012/main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027" autoAdjust="0"/>
    <p:restoredTop sz="89250" autoAdjust="0"/>
  </p:normalViewPr>
  <p:slideViewPr>
    <p:cSldViewPr>
      <p:cViewPr varScale="1">
        <p:scale>
          <a:sx n="103" d="100"/>
          <a:sy n="103" d="100"/>
        </p:scale>
        <p:origin x="-18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pstina\AppData\Local\Temp\Temp2_Gradjanski%20vodic%20kroz%20Odluku%20o%20budzetu%20opstine.zip\5.%20Gradjanski%20vodic%20kroz%20Odluku%20o%20budzetu%20opstine\Pomocni%20dokumen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-PARTICIJA%20STARA%20COMP\Budzet\Budzet\2024\Odluka%20o%20privremenom%20finansiranju\Copy%20of%20Pomocni%20dokument-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-PARTICIJA%20STARA%20COMP\Budzet\Budzet\2024\Odluka%20o%20privremenom%20finansiranju\Copy%20of%20Pomocni%20dokument-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932"/>
          <c:y val="0.33374488188976476"/>
          <c:w val="0.62846713498254947"/>
          <c:h val="0.55553768720086449"/>
        </c:manualLayout>
      </c:layout>
      <c:pie3DChart>
        <c:varyColors val="1"/>
        <c:ser>
          <c:idx val="0"/>
          <c:order val="0"/>
          <c:explosion val="13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E86-4DB2-BB9D-FEC6D903DEFD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E86-4DB2-BB9D-FEC6D903DEFD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E86-4DB2-BB9D-FEC6D903DEFD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E86-4DB2-BB9D-FEC6D903DEFD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0E86-4DB2-BB9D-FEC6D903DEFD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E86-4DB2-BB9D-FEC6D903DEFD}"/>
              </c:ext>
            </c:extLst>
          </c:dPt>
          <c:dLbls>
            <c:dLbl>
              <c:idx val="0"/>
              <c:layout>
                <c:manualLayout>
                  <c:x val="4.2935426600180428E-3"/>
                  <c:y val="-2.74613555658484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E86-4DB2-BB9D-FEC6D903DEFD}"/>
                </c:ext>
              </c:extLst>
            </c:dLbl>
            <c:dLbl>
              <c:idx val="2"/>
              <c:layout>
                <c:manualLayout>
                  <c:x val="4.2949015040300284E-2"/>
                  <c:y val="-1.4606515362050352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86-4DB2-BB9D-FEC6D903DEFD}"/>
                </c:ext>
              </c:extLst>
            </c:dLbl>
            <c:dLbl>
              <c:idx val="4"/>
              <c:layout>
                <c:manualLayout>
                  <c:x val="-0.23790899789298331"/>
                  <c:y val="0.28283662189285241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E86-4DB2-BB9D-FEC6D903DEFD}"/>
                </c:ext>
              </c:extLst>
            </c:dLbl>
            <c:dLbl>
              <c:idx val="5"/>
              <c:layout>
                <c:manualLayout>
                  <c:x val="3.9034411915767842E-2"/>
                  <c:y val="-4.0784313725490184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86-4DB2-BB9D-FEC6D903DEFD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'Prihodi i primanja'!$C$6:$C$11</c:f>
              <c:strCache>
                <c:ptCount val="6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нефинансијске имовине</c:v>
                </c:pt>
                <c:pt idx="4">
                  <c:v>примања од продаје финансијске имовине</c:v>
                </c:pt>
                <c:pt idx="5">
                  <c:v>пренета средства ихз претходне године</c:v>
                </c:pt>
              </c:strCache>
            </c:strRef>
          </c:cat>
          <c:val>
            <c:numRef>
              <c:f>'Prihodi i primanja'!$D$6:$D$11</c:f>
              <c:numCache>
                <c:formatCode>General</c:formatCode>
                <c:ptCount val="6"/>
                <c:pt idx="0">
                  <c:v>87879</c:v>
                </c:pt>
                <c:pt idx="1">
                  <c:v>29479</c:v>
                </c:pt>
                <c:pt idx="2">
                  <c:v>17498</c:v>
                </c:pt>
                <c:pt idx="3">
                  <c:v>50</c:v>
                </c:pt>
                <c:pt idx="4">
                  <c:v>0</c:v>
                </c:pt>
                <c:pt idx="5">
                  <c:v>10863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86-4DB2-BB9D-FEC6D903DEFD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77"/>
          <c:y val="0.37589947089947162"/>
          <c:w val="0.40236148955495066"/>
          <c:h val="0.36484126984127024"/>
        </c:manualLayout>
      </c:layout>
      <c:pie3DChart>
        <c:varyColors val="1"/>
        <c:ser>
          <c:idx val="0"/>
          <c:order val="0"/>
          <c:explosion val="9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984-4F2A-A42B-3DE2BD54C65C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84-4F2A-A42B-3DE2BD54C65C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984-4F2A-A42B-3DE2BD54C65C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984-4F2A-A42B-3DE2BD54C65C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984-4F2A-A42B-3DE2BD54C65C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984-4F2A-A42B-3DE2BD54C65C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984-4F2A-A42B-3DE2BD54C65C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984-4F2A-A42B-3DE2BD54C65C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5984-4F2A-A42B-3DE2BD54C65C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5984-4F2A-A42B-3DE2BD54C65C}"/>
              </c:ext>
            </c:extLst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5984-4F2A-A42B-3DE2BD54C65C}"/>
              </c:ext>
            </c:extLst>
          </c:dPt>
          <c:dPt>
            <c:idx val="11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5984-4F2A-A42B-3DE2BD54C65C}"/>
              </c:ext>
            </c:extLst>
          </c:dPt>
          <c:dPt>
            <c:idx val="12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5984-4F2A-A42B-3DE2BD54C65C}"/>
              </c:ext>
            </c:extLst>
          </c:dPt>
          <c:dPt>
            <c:idx val="13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5984-4F2A-A42B-3DE2BD54C65C}"/>
              </c:ext>
            </c:extLst>
          </c:dPt>
          <c:dPt>
            <c:idx val="14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5984-4F2A-A42B-3DE2BD54C65C}"/>
              </c:ext>
            </c:extLst>
          </c:dPt>
          <c:dPt>
            <c:idx val="15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984-4F2A-A42B-3DE2BD54C65C}"/>
              </c:ext>
            </c:extLst>
          </c:dPt>
          <c:dPt>
            <c:idx val="16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5984-4F2A-A42B-3DE2BD54C65C}"/>
              </c:ext>
            </c:extLst>
          </c:dPt>
          <c:dLbls>
            <c:dLbl>
              <c:idx val="0"/>
              <c:layout>
                <c:manualLayout>
                  <c:x val="-7.2661217075386747E-3"/>
                  <c:y val="-0.1878306878306879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84-4F2A-A42B-3DE2BD54C65C}"/>
                </c:ext>
              </c:extLst>
            </c:dLbl>
            <c:dLbl>
              <c:idx val="1"/>
              <c:layout>
                <c:manualLayout>
                  <c:x val="0.12170753860127159"/>
                  <c:y val="-0.2883597883597889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84-4F2A-A42B-3DE2BD54C65C}"/>
                </c:ext>
              </c:extLst>
            </c:dLbl>
            <c:dLbl>
              <c:idx val="2"/>
              <c:layout>
                <c:manualLayout>
                  <c:x val="0.15258855585831049"/>
                  <c:y val="-0.17195767195767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84-4F2A-A42B-3DE2BD54C65C}"/>
                </c:ext>
              </c:extLst>
            </c:dLbl>
            <c:dLbl>
              <c:idx val="3"/>
              <c:layout>
                <c:manualLayout>
                  <c:x val="0.15622161671207993"/>
                  <c:y val="-6.8783068783068779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84-4F2A-A42B-3DE2BD54C65C}"/>
                </c:ext>
              </c:extLst>
            </c:dLbl>
            <c:dLbl>
              <c:idx val="4"/>
              <c:layout>
                <c:manualLayout>
                  <c:x val="0.10535876475930971"/>
                  <c:y val="1.058201058201058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84-4F2A-A42B-3DE2BD54C65C}"/>
                </c:ext>
              </c:extLst>
            </c:dLbl>
            <c:dLbl>
              <c:idx val="5"/>
              <c:layout>
                <c:manualLayout>
                  <c:x val="5.8128973660308787E-2"/>
                  <c:y val="3.1746031746031744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84-4F2A-A42B-3DE2BD54C65C}"/>
                </c:ext>
              </c:extLst>
            </c:dLbl>
            <c:dLbl>
              <c:idx val="6"/>
              <c:layout>
                <c:manualLayout>
                  <c:x val="0.10899182561307912"/>
                  <c:y val="0.140211640211640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984-4F2A-A42B-3DE2BD54C65C}"/>
                </c:ext>
              </c:extLst>
            </c:dLbl>
            <c:dLbl>
              <c:idx val="7"/>
              <c:layout>
                <c:manualLayout>
                  <c:x val="-5.4495912806539603E-3"/>
                  <c:y val="0.13142628004832746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984-4F2A-A42B-3DE2BD54C65C}"/>
                </c:ext>
              </c:extLst>
            </c:dLbl>
            <c:dLbl>
              <c:idx val="8"/>
              <c:layout>
                <c:manualLayout>
                  <c:x val="-0.19255222524977283"/>
                  <c:y val="0.12698412698412678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984-4F2A-A42B-3DE2BD54C65C}"/>
                </c:ext>
              </c:extLst>
            </c:dLbl>
            <c:dLbl>
              <c:idx val="9"/>
              <c:layout>
                <c:manualLayout>
                  <c:x val="-0.23069936421435058"/>
                  <c:y val="0.12169312169312167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984-4F2A-A42B-3DE2BD54C65C}"/>
                </c:ext>
              </c:extLst>
            </c:dLbl>
            <c:dLbl>
              <c:idx val="10"/>
              <c:layout>
                <c:manualLayout>
                  <c:x val="-0.22524977293369663"/>
                  <c:y val="5.555555555555548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984-4F2A-A42B-3DE2BD54C65C}"/>
                </c:ext>
              </c:extLst>
            </c:dLbl>
            <c:dLbl>
              <c:idx val="11"/>
              <c:layout>
                <c:manualLayout>
                  <c:x val="-0.17801998183469606"/>
                  <c:y val="7.9365079365079413E-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984-4F2A-A42B-3DE2BD54C65C}"/>
                </c:ext>
              </c:extLst>
            </c:dLbl>
            <c:dLbl>
              <c:idx val="12"/>
              <c:layout>
                <c:manualLayout>
                  <c:x val="-0.16530426884650321"/>
                  <c:y val="-3.968253968253968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984-4F2A-A42B-3DE2BD54C65C}"/>
                </c:ext>
              </c:extLst>
            </c:dLbl>
            <c:dLbl>
              <c:idx val="13"/>
              <c:layout>
                <c:manualLayout>
                  <c:x val="-0.20708446866485014"/>
                  <c:y val="-1.851851851851858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984-4F2A-A42B-3DE2BD54C65C}"/>
                </c:ext>
              </c:extLst>
            </c:dLbl>
            <c:dLbl>
              <c:idx val="14"/>
              <c:layout>
                <c:manualLayout>
                  <c:x val="-0.24704813805631284"/>
                  <c:y val="-0.1031746031746032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984-4F2A-A42B-3DE2BD54C65C}"/>
                </c:ext>
              </c:extLst>
            </c:dLbl>
            <c:dLbl>
              <c:idx val="15"/>
              <c:layout>
                <c:manualLayout>
                  <c:x val="-0.1144414168937329"/>
                  <c:y val="-0.21693121693121709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984-4F2A-A42B-3DE2BD54C65C}"/>
                </c:ext>
              </c:extLst>
            </c:dLbl>
            <c:dLbl>
              <c:idx val="16"/>
              <c:layout>
                <c:manualLayout>
                  <c:x val="3.4514078110808359E-2"/>
                  <c:y val="-0.19841269841269857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984-4F2A-A42B-3DE2BD54C65C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Programi!$D$5:$D$21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Programi!$E$5:$E$21</c:f>
              <c:numCache>
                <c:formatCode>#,##0.00</c:formatCode>
                <c:ptCount val="17"/>
                <c:pt idx="0">
                  <c:v>9663884.5399999954</c:v>
                </c:pt>
                <c:pt idx="1">
                  <c:v>12110000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6186000</c:v>
                </c:pt>
                <c:pt idx="6">
                  <c:v>14054138.51</c:v>
                </c:pt>
                <c:pt idx="7">
                  <c:v>23047000</c:v>
                </c:pt>
                <c:pt idx="8">
                  <c:v>10955000</c:v>
                </c:pt>
                <c:pt idx="9">
                  <c:v>4433500</c:v>
                </c:pt>
                <c:pt idx="10">
                  <c:v>8125000.2800000003</c:v>
                </c:pt>
                <c:pt idx="11">
                  <c:v>4980000</c:v>
                </c:pt>
                <c:pt idx="12">
                  <c:v>7750000</c:v>
                </c:pt>
                <c:pt idx="13">
                  <c:v>2500000</c:v>
                </c:pt>
                <c:pt idx="14">
                  <c:v>28828304</c:v>
                </c:pt>
                <c:pt idx="15">
                  <c:v>10337696</c:v>
                </c:pt>
                <c:pt idx="16">
                  <c:v>2800000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5984-4F2A-A42B-3DE2BD54C65C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77"/>
          <c:y val="0.37589947089947162"/>
          <c:w val="0.40236148955495066"/>
          <c:h val="0.36484126984127024"/>
        </c:manualLayout>
      </c:layout>
      <c:pie3DChart>
        <c:varyColors val="1"/>
        <c:ser>
          <c:idx val="0"/>
          <c:order val="0"/>
          <c:explosion val="9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984-4F2A-A42B-3DE2BD54C65C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84-4F2A-A42B-3DE2BD54C65C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984-4F2A-A42B-3DE2BD54C65C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984-4F2A-A42B-3DE2BD54C65C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984-4F2A-A42B-3DE2BD54C65C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984-4F2A-A42B-3DE2BD54C65C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984-4F2A-A42B-3DE2BD54C65C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984-4F2A-A42B-3DE2BD54C65C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5984-4F2A-A42B-3DE2BD54C65C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5984-4F2A-A42B-3DE2BD54C65C}"/>
              </c:ext>
            </c:extLst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5984-4F2A-A42B-3DE2BD54C65C}"/>
              </c:ext>
            </c:extLst>
          </c:dPt>
          <c:dPt>
            <c:idx val="11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5984-4F2A-A42B-3DE2BD54C65C}"/>
              </c:ext>
            </c:extLst>
          </c:dPt>
          <c:dPt>
            <c:idx val="12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5984-4F2A-A42B-3DE2BD54C65C}"/>
              </c:ext>
            </c:extLst>
          </c:dPt>
          <c:dPt>
            <c:idx val="13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5984-4F2A-A42B-3DE2BD54C65C}"/>
              </c:ext>
            </c:extLst>
          </c:dPt>
          <c:dPt>
            <c:idx val="14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5984-4F2A-A42B-3DE2BD54C65C}"/>
              </c:ext>
            </c:extLst>
          </c:dPt>
          <c:dPt>
            <c:idx val="15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984-4F2A-A42B-3DE2BD54C65C}"/>
              </c:ext>
            </c:extLst>
          </c:dPt>
          <c:dPt>
            <c:idx val="16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5984-4F2A-A42B-3DE2BD54C65C}"/>
              </c:ext>
            </c:extLst>
          </c:dPt>
          <c:dLbls>
            <c:dLbl>
              <c:idx val="0"/>
              <c:layout>
                <c:manualLayout>
                  <c:x val="-7.2661217075386747E-3"/>
                  <c:y val="-0.1878306878306879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84-4F2A-A42B-3DE2BD54C65C}"/>
                </c:ext>
              </c:extLst>
            </c:dLbl>
            <c:dLbl>
              <c:idx val="1"/>
              <c:layout>
                <c:manualLayout>
                  <c:x val="0.12170753860127159"/>
                  <c:y val="-0.2883597883597889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84-4F2A-A42B-3DE2BD54C65C}"/>
                </c:ext>
              </c:extLst>
            </c:dLbl>
            <c:dLbl>
              <c:idx val="2"/>
              <c:layout>
                <c:manualLayout>
                  <c:x val="0.15258855585831049"/>
                  <c:y val="-0.17195767195767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84-4F2A-A42B-3DE2BD54C65C}"/>
                </c:ext>
              </c:extLst>
            </c:dLbl>
            <c:dLbl>
              <c:idx val="3"/>
              <c:layout>
                <c:manualLayout>
                  <c:x val="0.15622161671207993"/>
                  <c:y val="-6.8783068783068779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84-4F2A-A42B-3DE2BD54C65C}"/>
                </c:ext>
              </c:extLst>
            </c:dLbl>
            <c:dLbl>
              <c:idx val="4"/>
              <c:layout>
                <c:manualLayout>
                  <c:x val="0.10535876475930971"/>
                  <c:y val="1.058201058201058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84-4F2A-A42B-3DE2BD54C65C}"/>
                </c:ext>
              </c:extLst>
            </c:dLbl>
            <c:dLbl>
              <c:idx val="5"/>
              <c:layout>
                <c:manualLayout>
                  <c:x val="-7.8110808356039965E-2"/>
                  <c:y val="-9.2592592592592671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84-4F2A-A42B-3DE2BD54C65C}"/>
                </c:ext>
              </c:extLst>
            </c:dLbl>
            <c:dLbl>
              <c:idx val="6"/>
              <c:layout>
                <c:manualLayout>
                  <c:x val="0.10899182561307912"/>
                  <c:y val="0.140211640211640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984-4F2A-A42B-3DE2BD54C65C}"/>
                </c:ext>
              </c:extLst>
            </c:dLbl>
            <c:dLbl>
              <c:idx val="7"/>
              <c:layout>
                <c:manualLayout>
                  <c:x val="-5.4495912806539603E-3"/>
                  <c:y val="0.13142628004832746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984-4F2A-A42B-3DE2BD54C65C}"/>
                </c:ext>
              </c:extLst>
            </c:dLbl>
            <c:dLbl>
              <c:idx val="8"/>
              <c:layout>
                <c:manualLayout>
                  <c:x val="-0.19255222524977283"/>
                  <c:y val="0.12698412698412678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984-4F2A-A42B-3DE2BD54C65C}"/>
                </c:ext>
              </c:extLst>
            </c:dLbl>
            <c:dLbl>
              <c:idx val="9"/>
              <c:layout>
                <c:manualLayout>
                  <c:x val="-0.23069936421435058"/>
                  <c:y val="0.12169312169312167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984-4F2A-A42B-3DE2BD54C65C}"/>
                </c:ext>
              </c:extLst>
            </c:dLbl>
            <c:dLbl>
              <c:idx val="10"/>
              <c:layout>
                <c:manualLayout>
                  <c:x val="-0.22524977293369663"/>
                  <c:y val="5.555555555555548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984-4F2A-A42B-3DE2BD54C65C}"/>
                </c:ext>
              </c:extLst>
            </c:dLbl>
            <c:dLbl>
              <c:idx val="11"/>
              <c:layout>
                <c:manualLayout>
                  <c:x val="-0.17801998183469606"/>
                  <c:y val="7.9365079365079413E-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984-4F2A-A42B-3DE2BD54C65C}"/>
                </c:ext>
              </c:extLst>
            </c:dLbl>
            <c:dLbl>
              <c:idx val="12"/>
              <c:layout>
                <c:manualLayout>
                  <c:x val="-0.16530426884650321"/>
                  <c:y val="-3.968253968253968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984-4F2A-A42B-3DE2BD54C65C}"/>
                </c:ext>
              </c:extLst>
            </c:dLbl>
            <c:dLbl>
              <c:idx val="13"/>
              <c:layout>
                <c:manualLayout>
                  <c:x val="-0.20708446866485014"/>
                  <c:y val="-1.851851851851858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984-4F2A-A42B-3DE2BD54C65C}"/>
                </c:ext>
              </c:extLst>
            </c:dLbl>
            <c:dLbl>
              <c:idx val="14"/>
              <c:layout>
                <c:manualLayout>
                  <c:x val="-0.24704813805631284"/>
                  <c:y val="-0.1031746031746032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984-4F2A-A42B-3DE2BD54C65C}"/>
                </c:ext>
              </c:extLst>
            </c:dLbl>
            <c:dLbl>
              <c:idx val="15"/>
              <c:layout>
                <c:manualLayout>
                  <c:x val="-0.1144414168937329"/>
                  <c:y val="-0.21693121693121709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984-4F2A-A42B-3DE2BD54C65C}"/>
                </c:ext>
              </c:extLst>
            </c:dLbl>
            <c:dLbl>
              <c:idx val="16"/>
              <c:layout>
                <c:manualLayout>
                  <c:x val="3.4514078110808359E-2"/>
                  <c:y val="-0.19841269841269857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984-4F2A-A42B-3DE2BD54C65C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Programi!$D$5:$D$21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Programi!$E$5:$E$21</c:f>
              <c:numCache>
                <c:formatCode>#,##0.00</c:formatCode>
                <c:ptCount val="17"/>
                <c:pt idx="0">
                  <c:v>9663884.5399999954</c:v>
                </c:pt>
                <c:pt idx="1">
                  <c:v>12110000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6186000</c:v>
                </c:pt>
                <c:pt idx="6">
                  <c:v>14054138.51</c:v>
                </c:pt>
                <c:pt idx="7">
                  <c:v>23047000</c:v>
                </c:pt>
                <c:pt idx="8">
                  <c:v>10955000</c:v>
                </c:pt>
                <c:pt idx="9">
                  <c:v>4433500</c:v>
                </c:pt>
                <c:pt idx="10">
                  <c:v>8125000.2800000003</c:v>
                </c:pt>
                <c:pt idx="11">
                  <c:v>4980000</c:v>
                </c:pt>
                <c:pt idx="12">
                  <c:v>7750000</c:v>
                </c:pt>
                <c:pt idx="13">
                  <c:v>2500000</c:v>
                </c:pt>
                <c:pt idx="14">
                  <c:v>28828304</c:v>
                </c:pt>
                <c:pt idx="15">
                  <c:v>10337696</c:v>
                </c:pt>
                <c:pt idx="16">
                  <c:v>2800000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5984-4F2A-A42B-3DE2BD54C65C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x-none" sz="1600" dirty="0"/>
            <a:t>Општинска управа</a:t>
          </a:r>
        </a:p>
        <a:p>
          <a:r>
            <a:rPr lang="x-none" sz="1600" dirty="0"/>
            <a:t>Председник општине</a:t>
          </a:r>
        </a:p>
        <a:p>
          <a:r>
            <a:rPr lang="x-none" sz="1600" dirty="0"/>
            <a:t>Општинско веће</a:t>
          </a:r>
        </a:p>
        <a:p>
          <a:r>
            <a:rPr lang="x-none" sz="1600" dirty="0"/>
            <a:t>Скупштина општине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x-none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x-none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x-none" sz="1100">
              <a:solidFill>
                <a:schemeClr val="accent1">
                  <a:lumMod val="75000"/>
                </a:schemeClr>
              </a:solidFill>
            </a:rPr>
            <a:t>Установе </a:t>
          </a:r>
          <a:r>
            <a:rPr lang="x-none" sz="1100" smtClean="0">
              <a:solidFill>
                <a:schemeClr val="accent1">
                  <a:lumMod val="75000"/>
                </a:schemeClr>
              </a:solidFill>
            </a:rPr>
            <a:t>културе</a:t>
          </a:r>
          <a:endParaRPr lang="x-none" sz="1100" dirty="0">
            <a:solidFill>
              <a:schemeClr val="accent1">
                <a:lumMod val="75000"/>
              </a:schemeClr>
            </a:solidFill>
          </a:endParaRP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x-none" sz="1200" smtClean="0"/>
            <a:t>Основн</a:t>
          </a:r>
          <a:r>
            <a:rPr lang="sr-Cyrl-CS" sz="1200" dirty="0" smtClean="0"/>
            <a:t>а</a:t>
          </a:r>
          <a:r>
            <a:rPr lang="x-none" sz="1200" smtClean="0"/>
            <a:t> школ</a:t>
          </a:r>
          <a:r>
            <a:rPr lang="sr-Cyrl-CS" sz="1200" dirty="0" smtClean="0"/>
            <a:t>а</a:t>
          </a:r>
          <a:r>
            <a:rPr lang="x-none" sz="1200" smtClean="0"/>
            <a:t> </a:t>
          </a:r>
          <a:endParaRPr lang="x-none" sz="1200" dirty="0"/>
        </a:p>
        <a:p>
          <a:r>
            <a:rPr lang="x-none" sz="1200" smtClean="0"/>
            <a:t>Средњ</a:t>
          </a:r>
          <a:r>
            <a:rPr lang="sr-Cyrl-CS" sz="1200" dirty="0" smtClean="0"/>
            <a:t>а</a:t>
          </a:r>
          <a:r>
            <a:rPr lang="x-none" sz="1200" smtClean="0"/>
            <a:t> школ</a:t>
          </a:r>
          <a:r>
            <a:rPr lang="sr-Cyrl-CS" sz="1200" dirty="0" smtClean="0"/>
            <a:t>а</a:t>
          </a:r>
          <a:endParaRPr lang="x-none" sz="1200" dirty="0"/>
        </a:p>
        <a:p>
          <a:r>
            <a:rPr lang="x-none" sz="1200" dirty="0"/>
            <a:t>Дом здравља</a:t>
          </a:r>
          <a:endParaRPr lang="en-US" sz="1200" dirty="0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3025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x-none" sz="3000" dirty="0"/>
            <a:t>На основу чега се </a:t>
          </a:r>
          <a:r>
            <a:rPr lang="x-none" sz="3000"/>
            <a:t>доноси </a:t>
          </a:r>
          <a:r>
            <a:rPr lang="sr-Cyrl-BA" sz="3000" dirty="0" smtClean="0"/>
            <a:t>Одлука</a:t>
          </a:r>
          <a:r>
            <a:rPr lang="en-US" sz="3000" dirty="0" smtClean="0"/>
            <a:t>? </a:t>
          </a:r>
          <a:endParaRPr lang="en-US" sz="3000" dirty="0"/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x-none" sz="1400" dirty="0"/>
            <a:t>Закони и прописи:</a:t>
          </a:r>
        </a:p>
        <a:p>
          <a:pPr algn="l"/>
          <a:r>
            <a:rPr lang="x-none" sz="1400" dirty="0"/>
            <a:t>Закон о финансирању локалне самоуправе,</a:t>
          </a:r>
        </a:p>
        <a:p>
          <a:pPr algn="l"/>
          <a:r>
            <a:rPr lang="x-none" sz="1400" dirty="0"/>
            <a:t>Закон о буџетском систему,</a:t>
          </a:r>
        </a:p>
        <a:p>
          <a:pPr algn="l"/>
          <a:r>
            <a:rPr lang="x-none" sz="1400" dirty="0"/>
            <a:t>Закон о локалној самоуправи, </a:t>
          </a:r>
        </a:p>
        <a:p>
          <a:pPr algn="l"/>
          <a:r>
            <a:rPr lang="x-none" sz="1400" smtClean="0">
              <a:solidFill>
                <a:schemeClr val="tx1"/>
              </a:solidFill>
            </a:rPr>
            <a:t>Сви </a:t>
          </a:r>
          <a:r>
            <a:rPr lang="x-none" sz="1400" dirty="0">
              <a:solidFill>
                <a:schemeClr val="tx1"/>
              </a:solidFill>
            </a:rPr>
            <a:t>посебни прописи којима су утврђене надлежности ЈЛС</a:t>
          </a:r>
          <a:endParaRPr lang="x-none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x-none" sz="1400" dirty="0"/>
            <a:t>Стратешки документи:</a:t>
          </a:r>
        </a:p>
        <a:p>
          <a:pPr algn="l"/>
          <a:r>
            <a:rPr lang="x-none" sz="1400" dirty="0"/>
            <a:t>Стратегија развоја</a:t>
          </a:r>
          <a:endParaRPr lang="x-none" sz="1400" dirty="0">
            <a:solidFill>
              <a:srgbClr val="FF0000"/>
            </a:solidFill>
          </a:endParaRPr>
        </a:p>
        <a:p>
          <a:pPr algn="l"/>
          <a:r>
            <a:rPr lang="x-none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x-none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x-none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x-none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x-none" sz="1300">
              <a:solidFill>
                <a:schemeClr val="bg1"/>
              </a:solidFill>
            </a:rPr>
            <a:t>Укупан </a:t>
          </a:r>
          <a:r>
            <a:rPr lang="sr-Cyrl-BA" sz="1300" dirty="0" smtClean="0">
              <a:solidFill>
                <a:schemeClr val="bg1"/>
              </a:solidFill>
            </a:rPr>
            <a:t> износ 145</a:t>
          </a:r>
          <a:r>
            <a:rPr lang="sr-Latn-CS" sz="1300" dirty="0" smtClean="0">
              <a:solidFill>
                <a:srgbClr val="FF0000"/>
              </a:solidFill>
            </a:rPr>
            <a:t>.</a:t>
          </a:r>
          <a:r>
            <a:rPr lang="sr-Cyrl-BA" sz="1300" dirty="0" smtClean="0">
              <a:solidFill>
                <a:srgbClr val="FF0000"/>
              </a:solidFill>
            </a:rPr>
            <a:t>7</a:t>
          </a:r>
          <a:r>
            <a:rPr lang="sr-Latn-CS" sz="1300" dirty="0" smtClean="0">
              <a:solidFill>
                <a:srgbClr val="FF0000"/>
              </a:solidFill>
            </a:rPr>
            <a:t>70.</a:t>
          </a:r>
          <a:r>
            <a:rPr lang="sr-Cyrl-BA" sz="1300" dirty="0" smtClean="0">
              <a:solidFill>
                <a:srgbClr val="FF0000"/>
              </a:solidFill>
            </a:rPr>
            <a:t>523</a:t>
          </a:r>
          <a:r>
            <a:rPr lang="sr-Latn-CS" sz="1300" dirty="0" smtClean="0">
              <a:solidFill>
                <a:srgbClr val="FF0000"/>
              </a:solidFill>
            </a:rPr>
            <a:t>,</a:t>
          </a:r>
          <a:r>
            <a:rPr lang="sr-Cyrl-BA" sz="1300" dirty="0" smtClean="0">
              <a:solidFill>
                <a:srgbClr val="FF0000"/>
              </a:solidFill>
            </a:rPr>
            <a:t>33</a:t>
          </a:r>
          <a:endParaRPr lang="en-US" sz="1300" dirty="0">
            <a:solidFill>
              <a:srgbClr val="FF000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x-none" dirty="0"/>
            <a:t>Средства из буџета </a:t>
          </a:r>
          <a:r>
            <a:rPr lang="x-none"/>
            <a:t>општине </a:t>
          </a:r>
          <a:r>
            <a:rPr lang="sr-Cyrl-BA" dirty="0" smtClean="0"/>
            <a:t>129.271.500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x-none" dirty="0"/>
            <a:t>Пренета средства из ранијих </a:t>
          </a:r>
          <a:r>
            <a:rPr lang="x-none"/>
            <a:t>година</a:t>
          </a:r>
          <a:r>
            <a:rPr lang="x-none">
              <a:solidFill>
                <a:srgbClr val="FF0000"/>
              </a:solidFill>
            </a:rPr>
            <a:t> </a:t>
          </a:r>
          <a:r>
            <a:rPr lang="sr-Cyrl-BA" dirty="0" smtClean="0">
              <a:solidFill>
                <a:srgbClr val="FF0000"/>
              </a:solidFill>
            </a:rPr>
            <a:t>1</a:t>
          </a:r>
          <a:r>
            <a:rPr lang="sr-Latn-CS" dirty="0" smtClean="0">
              <a:solidFill>
                <a:srgbClr val="FF0000"/>
              </a:solidFill>
            </a:rPr>
            <a:t>0.</a:t>
          </a:r>
          <a:r>
            <a:rPr lang="sr-Cyrl-BA" dirty="0" smtClean="0">
              <a:solidFill>
                <a:srgbClr val="FF0000"/>
              </a:solidFill>
            </a:rPr>
            <a:t>863</a:t>
          </a:r>
          <a:r>
            <a:rPr lang="sr-Latn-CS" dirty="0" smtClean="0">
              <a:solidFill>
                <a:srgbClr val="FF0000"/>
              </a:solidFill>
            </a:rPr>
            <a:t>.</a:t>
          </a:r>
          <a:r>
            <a:rPr lang="sr-Cyrl-BA" dirty="0" smtClean="0">
              <a:solidFill>
                <a:srgbClr val="FF0000"/>
              </a:solidFill>
            </a:rPr>
            <a:t>884</a:t>
          </a:r>
          <a:r>
            <a:rPr lang="sr-Latn-CS" dirty="0" smtClean="0">
              <a:solidFill>
                <a:srgbClr val="FF0000"/>
              </a:solidFill>
            </a:rPr>
            <a:t>,</a:t>
          </a:r>
          <a:r>
            <a:rPr lang="sr-Cyrl-BA" dirty="0" smtClean="0">
              <a:solidFill>
                <a:srgbClr val="FF0000"/>
              </a:solidFill>
            </a:rPr>
            <a:t>82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1BFF2E57-C3C3-41C5-AD27-AD5B3875851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x-none" dirty="0">
              <a:solidFill>
                <a:schemeClr val="bg1"/>
              </a:solidFill>
            </a:rPr>
            <a:t>Средства из осталих </a:t>
          </a:r>
          <a:r>
            <a:rPr lang="x-none">
              <a:solidFill>
                <a:schemeClr val="bg1"/>
              </a:solidFill>
            </a:rPr>
            <a:t>извора </a:t>
          </a:r>
          <a:r>
            <a:rPr lang="sr-Cyrl-BA" dirty="0" smtClean="0">
              <a:solidFill>
                <a:schemeClr val="bg1"/>
              </a:solidFill>
            </a:rPr>
            <a:t>5</a:t>
          </a:r>
          <a:r>
            <a:rPr lang="sr-Latn-CS" dirty="0" smtClean="0">
              <a:solidFill>
                <a:srgbClr val="FF0000"/>
              </a:solidFill>
            </a:rPr>
            <a:t>.6</a:t>
          </a:r>
          <a:r>
            <a:rPr lang="sr-Cyrl-BA" dirty="0" smtClean="0">
              <a:solidFill>
                <a:srgbClr val="FF0000"/>
              </a:solidFill>
            </a:rPr>
            <a:t>35</a:t>
          </a:r>
          <a:r>
            <a:rPr lang="sr-Latn-CS" dirty="0" smtClean="0">
              <a:solidFill>
                <a:srgbClr val="FF0000"/>
              </a:solidFill>
            </a:rPr>
            <a:t>.</a:t>
          </a:r>
          <a:r>
            <a:rPr lang="sr-Cyrl-BA" dirty="0" smtClean="0">
              <a:solidFill>
                <a:srgbClr val="FF0000"/>
              </a:solidFill>
            </a:rPr>
            <a:t>138</a:t>
          </a:r>
          <a:r>
            <a:rPr lang="sr-Latn-CS" dirty="0" smtClean="0">
              <a:solidFill>
                <a:srgbClr val="FF0000"/>
              </a:solidFill>
            </a:rPr>
            <a:t>,</a:t>
          </a:r>
          <a:r>
            <a:rPr lang="sr-Cyrl-BA" dirty="0" smtClean="0">
              <a:solidFill>
                <a:srgbClr val="FF0000"/>
              </a:solidFill>
            </a:rPr>
            <a:t>51</a:t>
          </a:r>
          <a:endParaRPr lang="en-US" dirty="0">
            <a:solidFill>
              <a:srgbClr val="FF0000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62674" custScaleY="84618" custLinFactX="153410" custLinFactNeighborX="200000" custLinFactNeighborY="48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LinFactX="-66105" custLinFactNeighborX="-100000" custLinFactNeighborY="1705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96115" custScaleY="96476" custLinFactX="-199529" custLinFactNeighborX="-200000" custLinFactNeighborY="-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x-none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x-none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x-none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x-none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x-none" altLang="en-US" sz="1400" dirty="0">
              <a:latin typeface="Calibri" panose="020F0502020204030204" pitchFamily="34" charset="0"/>
            </a:rPr>
            <a:t>огу бити </a:t>
          </a:r>
          <a:r>
            <a:rPr lang="x-none" altLang="en-US" sz="1400" b="1" dirty="0">
              <a:latin typeface="Calibri" panose="020F0502020204030204" pitchFamily="34" charset="0"/>
            </a:rPr>
            <a:t>наменски (</a:t>
          </a:r>
          <a:r>
            <a:rPr lang="x-none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x-none" altLang="en-US" sz="1400" b="1" dirty="0">
              <a:latin typeface="Calibri" panose="020F0502020204030204" pitchFamily="34" charset="0"/>
            </a:rPr>
            <a:t>ненаменски (</a:t>
          </a:r>
          <a:r>
            <a:rPr lang="x-none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 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x-none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x-none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x-none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x-none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x-none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x-none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x-none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x-none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AF999-9E08-4A6A-A6D7-11D7E30AC118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53E397A2-7CAD-4A4C-ABDE-885D92961EB2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C1188A4E-FB96-4E8F-9307-7C6CDB28AD6E}" type="presOf" srcId="{4B4A2A45-FFA7-47F5-A99D-A2DFD7698107}" destId="{9A05939C-6B40-4C32-897A-4A6DC3E71E5B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90891A-5CA6-46E0-9B94-066929D862D5}" type="presOf" srcId="{28888755-727E-436B-B2F2-DA7896544A65}" destId="{9312B733-3AEB-49F6-8245-08553BA2949B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B07D637A-714A-406B-993E-0E5A5B39956B}" type="presOf" srcId="{E1B79EE1-1157-4302-AB0B-8FEDC81165FD}" destId="{F40D94EA-52E0-4740-A924-EAF350BDF213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8FEEFA5-6DE3-40CA-B954-F6DBC6F9FAD9}" type="presOf" srcId="{26EF48C7-6381-4355-B03F-DD441AE957C7}" destId="{EFAACCF6-3A6A-4536-89B0-F0A7C44F6BE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F06063E2-D018-4F42-A342-274E0902DE34}" type="presOf" srcId="{A22D28D0-C0EE-4FAC-9411-A8A4995FB17B}" destId="{B43D6F8D-5103-4DCA-8971-053A6B7A987B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9154DB6-8B71-4C47-A778-19BA49538396}" type="presOf" srcId="{92FD0664-EE76-4121-BE7B-68FC1EE5F4D7}" destId="{C6BA9D27-2D60-4BA7-98A9-E18E57FDB6CB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021894C-289A-4B28-BA0D-6767C27230B8}" type="presOf" srcId="{D45E583C-4AAD-40D2-9D24-9A0A68141567}" destId="{7BB6658A-32E0-42C7-B82A-240BF45CF27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x-none" dirty="0"/>
            <a:t>Укупни буџетски приходи и </a:t>
          </a:r>
          <a:r>
            <a:rPr lang="x-none"/>
            <a:t>примања  </a:t>
          </a:r>
          <a:r>
            <a:rPr lang="sr-Cyrl-BA" dirty="0" smtClean="0"/>
            <a:t>14</a:t>
          </a:r>
          <a:r>
            <a:rPr lang="sr-Latn-CS" dirty="0" smtClean="0"/>
            <a:t>5.</a:t>
          </a:r>
          <a:r>
            <a:rPr lang="sr-Cyrl-BA" dirty="0" smtClean="0"/>
            <a:t>7</a:t>
          </a:r>
          <a:r>
            <a:rPr lang="sr-Latn-CS" dirty="0" smtClean="0"/>
            <a:t>70.</a:t>
          </a:r>
          <a:r>
            <a:rPr lang="sr-Cyrl-BA" dirty="0" smtClean="0"/>
            <a:t>523</a:t>
          </a:r>
          <a:r>
            <a:rPr lang="sr-Latn-CS" dirty="0" smtClean="0"/>
            <a:t>,</a:t>
          </a:r>
          <a:r>
            <a:rPr lang="sr-Cyrl-BA" dirty="0" smtClean="0"/>
            <a:t>33</a:t>
          </a:r>
          <a:r>
            <a:rPr lang="sr-Latn-CS" dirty="0" smtClean="0"/>
            <a:t> </a:t>
          </a:r>
          <a:r>
            <a:rPr lang="x-none" smtClean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x-none" dirty="0"/>
            <a:t>Приходи од  </a:t>
          </a:r>
          <a:r>
            <a:rPr lang="x-none"/>
            <a:t>пореза  </a:t>
          </a:r>
          <a:r>
            <a:rPr lang="sr-Cyrl-BA" dirty="0" smtClean="0"/>
            <a:t>87</a:t>
          </a:r>
          <a:r>
            <a:rPr lang="sr-Cyrl-CS" dirty="0" smtClean="0"/>
            <a:t>.879.610,00</a:t>
          </a:r>
        </a:p>
        <a:p>
          <a:pPr algn="ctr"/>
          <a:r>
            <a:rPr lang="x-none" smtClean="0"/>
            <a:t>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x-none"/>
            <a:t>Трансфери </a:t>
          </a:r>
          <a:r>
            <a:rPr lang="sr-Cyrl-BA" dirty="0" smtClean="0"/>
            <a:t>29</a:t>
          </a:r>
          <a:r>
            <a:rPr lang="sr-Cyrl-CS" dirty="0" smtClean="0"/>
            <a:t>.479.767,00 </a:t>
          </a:r>
          <a:r>
            <a:rPr lang="x-none" smtClean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x-none" dirty="0"/>
            <a:t>Други </a:t>
          </a:r>
          <a:r>
            <a:rPr lang="x-none"/>
            <a:t>приходи  </a:t>
          </a:r>
          <a:r>
            <a:rPr lang="sr-Cyrl-BA" dirty="0" smtClean="0"/>
            <a:t>17</a:t>
          </a:r>
          <a:r>
            <a:rPr lang="sr-Cyrl-CS" dirty="0" smtClean="0"/>
            <a:t>.498.007,82 </a:t>
          </a:r>
          <a:r>
            <a:rPr lang="x-none" smtClean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x-none" dirty="0"/>
            <a:t>Примања од продаје нефинансијске </a:t>
          </a:r>
          <a:r>
            <a:rPr lang="x-none"/>
            <a:t>имовине  </a:t>
          </a:r>
          <a:r>
            <a:rPr lang="sr-Cyrl-CS" dirty="0" smtClean="0"/>
            <a:t>50.000,00 </a:t>
          </a:r>
          <a:r>
            <a:rPr lang="x-none" smtClean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x-none" dirty="0"/>
            <a:t>Примања </a:t>
          </a:r>
          <a:r>
            <a:rPr lang="x-none"/>
            <a:t>од </a:t>
          </a:r>
          <a:r>
            <a:rPr lang="sr-Cyrl-CS" dirty="0" smtClean="0"/>
            <a:t>задуживања 0,00</a:t>
          </a:r>
          <a:r>
            <a:rPr lang="x-none" smtClean="0">
              <a:solidFill>
                <a:srgbClr val="FF0000"/>
              </a:solidFill>
            </a:rPr>
            <a:t> </a:t>
          </a:r>
          <a:r>
            <a:rPr lang="x-none" dirty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x-none" sz="1000" dirty="0"/>
            <a:t>Пренета средства из ранијих </a:t>
          </a:r>
          <a:r>
            <a:rPr lang="x-none" sz="1000"/>
            <a:t>година </a:t>
          </a:r>
          <a:r>
            <a:rPr lang="sr-Cyrl-BA" sz="1000" dirty="0" smtClean="0"/>
            <a:t>1</a:t>
          </a:r>
          <a:r>
            <a:rPr lang="sr-Latn-CS" sz="1000" dirty="0" smtClean="0">
              <a:solidFill>
                <a:schemeClr val="tx1"/>
              </a:solidFill>
            </a:rPr>
            <a:t>0.</a:t>
          </a:r>
          <a:r>
            <a:rPr lang="sr-Cyrl-BA" sz="1000" dirty="0" smtClean="0">
              <a:solidFill>
                <a:schemeClr val="tx1"/>
              </a:solidFill>
            </a:rPr>
            <a:t>863</a:t>
          </a:r>
          <a:r>
            <a:rPr lang="sr-Latn-CS" sz="1000" dirty="0" smtClean="0">
              <a:solidFill>
                <a:schemeClr val="tx1"/>
              </a:solidFill>
            </a:rPr>
            <a:t>.</a:t>
          </a:r>
          <a:r>
            <a:rPr lang="sr-Cyrl-BA" sz="1000" dirty="0" smtClean="0">
              <a:solidFill>
                <a:schemeClr val="tx1"/>
              </a:solidFill>
            </a:rPr>
            <a:t>138</a:t>
          </a:r>
          <a:r>
            <a:rPr lang="sr-Latn-CS" sz="1000" dirty="0" smtClean="0">
              <a:solidFill>
                <a:schemeClr val="tx1"/>
              </a:solidFill>
            </a:rPr>
            <a:t>,</a:t>
          </a:r>
          <a:r>
            <a:rPr lang="sr-Cyrl-BA" sz="1000" dirty="0" smtClean="0">
              <a:solidFill>
                <a:schemeClr val="tx1"/>
              </a:solidFill>
            </a:rPr>
            <a:t>51</a:t>
          </a:r>
          <a:endParaRPr lang="sr-Cyrl-CS" sz="1000" dirty="0" smtClean="0">
            <a:solidFill>
              <a:schemeClr val="tx1"/>
            </a:solidFill>
          </a:endParaRPr>
        </a:p>
        <a:p>
          <a:pPr algn="ctr"/>
          <a:r>
            <a:rPr lang="x-none" sz="1000" smtClean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x-none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x-none" sz="1400" b="1" dirty="0"/>
            <a:t>Расходи за запослене </a:t>
          </a:r>
          <a:r>
            <a:rPr lang="x-none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x-none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x-none" sz="1400" b="1" dirty="0"/>
            <a:t>Коришћење роба и услуга </a:t>
          </a:r>
          <a:r>
            <a:rPr lang="x-none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x-none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x-none" sz="1400" b="1" dirty="0"/>
            <a:t>Дотације и трансфери </a:t>
          </a:r>
          <a:r>
            <a:rPr lang="x-none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x-none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x-none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x-none" sz="1400" b="1" dirty="0"/>
            <a:t>Остали расходи </a:t>
          </a:r>
          <a:r>
            <a:rPr lang="x-none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x-none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x-none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x-none" sz="1400" b="1" dirty="0"/>
            <a:t>Социјална заштита </a:t>
          </a:r>
          <a:r>
            <a:rPr lang="x-none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x-none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x-none" b="1" dirty="0"/>
            <a:t>Буџетска резерва </a:t>
          </a:r>
          <a:r>
            <a:rPr lang="x-none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x-none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x-none" b="1" dirty="0"/>
            <a:t>Капитални издаци </a:t>
          </a:r>
          <a:r>
            <a:rPr lang="x-none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639C7-B690-4F53-A1C9-BB18BE26EFFF}" type="presOf" srcId="{FE2BA0E8-81AC-463B-B498-EF464F5BCE06}" destId="{9893D59A-7FEC-486D-89C4-D28135F6121C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CAC21658-3423-481C-AF27-E9996CB921F1}" type="presOf" srcId="{D45E583C-4AAD-40D2-9D24-9A0A68141567}" destId="{7BB6658A-32E0-42C7-B82A-240BF45CF27D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6CADC6AF-E4D1-4118-B6AD-2936E20B24E4}" type="presOf" srcId="{E1AD8724-28DC-48C5-B75E-B0D1F33E6279}" destId="{939B76D1-BB33-4E50-9ECD-839FB5787B95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C0075EB-3DC2-4074-AA80-170858192B86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13F8910-4C80-476B-BB1A-84CDC766C5E5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A66DD3E-AD41-4FBE-A90F-6733EF188F32}" type="presOf" srcId="{26EF48C7-6381-4355-B03F-DD441AE957C7}" destId="{EFAACCF6-3A6A-4536-89B0-F0A7C44F6BE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314BF9B-D2C0-49FD-8192-2D4E8F24E524}" type="presOf" srcId="{E1B79EE1-1157-4302-AB0B-8FEDC81165FD}" destId="{F40D94EA-52E0-4740-A924-EAF350BDF213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592F709B-0D71-4665-94FE-FCFCC1F99F37}" type="presOf" srcId="{48096665-F98A-4372-9642-AA104F5D458A}" destId="{B471A916-B6F4-4017-A447-E2C98CEE19B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45E7555C-A21A-4EDC-9BCD-7FDE66998A88}" type="presOf" srcId="{4B4A2A45-FFA7-47F5-A99D-A2DFD7698107}" destId="{9A05939C-6B40-4C32-897A-4A6DC3E71E5B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Укупни расходи и </a:t>
          </a:r>
          <a:r>
            <a:rPr lang="x-none">
              <a:solidFill>
                <a:schemeClr val="bg1"/>
              </a:solidFill>
            </a:rPr>
            <a:t>издаци </a:t>
          </a:r>
          <a:r>
            <a:rPr lang="sr-Cyrl-BA" dirty="0" smtClean="0">
              <a:solidFill>
                <a:schemeClr val="bg1"/>
              </a:solidFill>
            </a:rPr>
            <a:t>145</a:t>
          </a:r>
          <a:r>
            <a:rPr lang="sr-Cyrl-CS" b="1" dirty="0" smtClean="0">
              <a:solidFill>
                <a:srgbClr val="000000"/>
              </a:solidFill>
            </a:rPr>
            <a:t>.770.523,33</a:t>
          </a:r>
          <a:endParaRPr lang="en-US" b="1" dirty="0">
            <a:solidFill>
              <a:srgbClr val="000000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sr-Cyrl-CS" dirty="0" smtClean="0">
              <a:solidFill>
                <a:srgbClr val="FF0000"/>
              </a:solidFill>
            </a:rPr>
            <a:t>56.834.000,00</a:t>
          </a:r>
          <a:r>
            <a:rPr lang="sr-Latn-CS" dirty="0" smtClean="0">
              <a:solidFill>
                <a:srgbClr val="FF0000"/>
              </a:solidFill>
            </a:rPr>
            <a:t> </a:t>
          </a:r>
          <a:r>
            <a:rPr lang="ru-RU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BA" dirty="0" smtClean="0">
              <a:solidFill>
                <a:schemeClr val="bg1"/>
              </a:solidFill>
            </a:rPr>
            <a:t>Отплата камате </a:t>
          </a:r>
          <a:r>
            <a:rPr lang="x-none" smtClean="0">
              <a:solidFill>
                <a:schemeClr val="bg1"/>
              </a:solidFill>
            </a:rPr>
            <a:t> </a:t>
          </a:r>
          <a:r>
            <a:rPr lang="sr-Cyrl-BA" dirty="0" smtClean="0">
              <a:solidFill>
                <a:schemeClr val="bg1"/>
              </a:solidFill>
            </a:rPr>
            <a:t>390.986 </a:t>
          </a:r>
          <a:r>
            <a:rPr lang="x-none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Капитални </a:t>
          </a:r>
          <a:r>
            <a:rPr lang="x-none">
              <a:solidFill>
                <a:schemeClr val="bg1"/>
              </a:solidFill>
            </a:rPr>
            <a:t>издаци </a:t>
          </a:r>
          <a:r>
            <a:rPr lang="sr-Cyrl-BA" dirty="0" smtClean="0">
              <a:solidFill>
                <a:schemeClr val="bg1"/>
              </a:solidFill>
            </a:rPr>
            <a:t>7</a:t>
          </a:r>
          <a:r>
            <a:rPr lang="sr-Cyrl-CS" dirty="0" smtClean="0">
              <a:solidFill>
                <a:srgbClr val="FF0000"/>
              </a:solidFill>
            </a:rPr>
            <a:t>.217.138,51 </a:t>
          </a:r>
          <a:r>
            <a:rPr lang="x-none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Расходи за </a:t>
          </a:r>
          <a:r>
            <a:rPr lang="x-none">
              <a:solidFill>
                <a:schemeClr val="bg1"/>
              </a:solidFill>
            </a:rPr>
            <a:t>запослене </a:t>
          </a:r>
          <a:r>
            <a:rPr lang="sr-Cyrl-BA" dirty="0" smtClean="0">
              <a:solidFill>
                <a:schemeClr val="bg1"/>
              </a:solidFill>
            </a:rPr>
            <a:t>34</a:t>
          </a:r>
          <a:r>
            <a:rPr lang="sr-Cyrl-CS" dirty="0" smtClean="0">
              <a:solidFill>
                <a:schemeClr val="bg1"/>
              </a:solidFill>
            </a:rPr>
            <a:t>.531.014,00 </a:t>
          </a:r>
          <a:r>
            <a:rPr lang="x-none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Социјална </a:t>
          </a:r>
          <a:r>
            <a:rPr lang="x-none">
              <a:solidFill>
                <a:schemeClr val="bg1"/>
              </a:solidFill>
            </a:rPr>
            <a:t>помоћ </a:t>
          </a:r>
          <a:r>
            <a:rPr lang="sr-Cyrl-CS" dirty="0" smtClean="0">
              <a:solidFill>
                <a:schemeClr val="bg1"/>
              </a:solidFill>
            </a:rPr>
            <a:t>16.808.884,82</a:t>
          </a:r>
          <a:r>
            <a:rPr lang="sr-Cyrl-CS" dirty="0" smtClean="0">
              <a:solidFill>
                <a:srgbClr val="FF0000"/>
              </a:solidFill>
            </a:rPr>
            <a:t> </a:t>
          </a:r>
          <a:r>
            <a:rPr lang="x-none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Дотације и </a:t>
          </a:r>
          <a:r>
            <a:rPr lang="x-none">
              <a:solidFill>
                <a:schemeClr val="bg1"/>
              </a:solidFill>
            </a:rPr>
            <a:t>трансфери </a:t>
          </a:r>
          <a:r>
            <a:rPr lang="sr-Cyrl-BA" dirty="0" smtClean="0">
              <a:solidFill>
                <a:schemeClr val="bg1"/>
              </a:solidFill>
            </a:rPr>
            <a:t>21</a:t>
          </a:r>
          <a:r>
            <a:rPr lang="sr-Cyrl-CS" dirty="0" smtClean="0">
              <a:solidFill>
                <a:srgbClr val="FF0000"/>
              </a:solidFill>
            </a:rPr>
            <a:t>.048.500,00 </a:t>
          </a:r>
          <a:r>
            <a:rPr lang="x-none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Остали </a:t>
          </a:r>
          <a:r>
            <a:rPr lang="x-none">
              <a:solidFill>
                <a:schemeClr val="bg1"/>
              </a:solidFill>
            </a:rPr>
            <a:t>расходи </a:t>
          </a:r>
          <a:r>
            <a:rPr lang="sr-Cyrl-BA" dirty="0" smtClean="0">
              <a:solidFill>
                <a:schemeClr val="bg1"/>
              </a:solidFill>
            </a:rPr>
            <a:t>5</a:t>
          </a:r>
          <a:r>
            <a:rPr lang="sr-Cyrl-CS" dirty="0" smtClean="0">
              <a:solidFill>
                <a:srgbClr val="FF0000"/>
              </a:solidFill>
            </a:rPr>
            <a:t>.290.000,00 </a:t>
          </a:r>
          <a:r>
            <a:rPr lang="x-none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Средства </a:t>
          </a:r>
          <a:r>
            <a:rPr lang="x-none">
              <a:solidFill>
                <a:schemeClr val="bg1"/>
              </a:solidFill>
            </a:rPr>
            <a:t>резерве </a:t>
          </a:r>
          <a:r>
            <a:rPr lang="sr-Cyrl-BA" dirty="0" smtClean="0">
              <a:solidFill>
                <a:schemeClr val="bg1"/>
              </a:solidFill>
            </a:rPr>
            <a:t>2</a:t>
          </a:r>
          <a:r>
            <a:rPr lang="sr-Latn-CS" dirty="0" smtClean="0">
              <a:solidFill>
                <a:srgbClr val="FF0000"/>
              </a:solidFill>
            </a:rPr>
            <a:t>.</a:t>
          </a:r>
          <a:r>
            <a:rPr lang="sr-Cyrl-BA" dirty="0" smtClean="0">
              <a:solidFill>
                <a:srgbClr val="FF0000"/>
              </a:solidFill>
            </a:rPr>
            <a:t>2</a:t>
          </a:r>
          <a:r>
            <a:rPr lang="sr-Latn-CS" dirty="0" smtClean="0">
              <a:solidFill>
                <a:srgbClr val="FF0000"/>
              </a:solidFill>
            </a:rPr>
            <a:t>00.000,00 </a:t>
          </a:r>
          <a:r>
            <a:rPr lang="sr-Cyrl-CS" dirty="0" smtClean="0">
              <a:solidFill>
                <a:srgbClr val="FF0000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B934A8F6-A88C-4959-9B28-FAEC3FDB8ECB}">
      <dgm:prSet/>
      <dgm:spPr/>
      <dgm:t>
        <a:bodyPr/>
        <a:lstStyle/>
        <a:p>
          <a:endParaRPr lang="en-US" dirty="0"/>
        </a:p>
      </dgm:t>
    </dgm:pt>
    <dgm:pt modelId="{D8A6BBD4-E8E4-41BE-AAB5-814B3EDE58AC}" type="parTrans" cxnId="{F830E43E-F9F9-4EAB-83B5-DFA47EDB6409}">
      <dgm:prSet/>
      <dgm:spPr/>
      <dgm:t>
        <a:bodyPr/>
        <a:lstStyle/>
        <a:p>
          <a:endParaRPr lang="en-US"/>
        </a:p>
      </dgm:t>
    </dgm:pt>
    <dgm:pt modelId="{316DF9E2-BD4A-417F-86B9-599B1CE09F4B}" type="sibTrans" cxnId="{F830E43E-F9F9-4EAB-83B5-DFA47EDB6409}">
      <dgm:prSet/>
      <dgm:spPr/>
      <dgm:t>
        <a:bodyPr/>
        <a:lstStyle/>
        <a:p>
          <a:endParaRPr lang="en-US"/>
        </a:p>
      </dgm:t>
    </dgm:pt>
    <dgm:pt modelId="{778FBD30-4DC4-4D0D-90BF-7C37EC85AACF}">
      <dgm:prSet/>
      <dgm:spPr/>
      <dgm:t>
        <a:bodyPr/>
        <a:lstStyle/>
        <a:p>
          <a:endParaRPr lang="en-US"/>
        </a:p>
      </dgm:t>
    </dgm:pt>
    <dgm:pt modelId="{DB1B5BFA-C259-4FDE-B100-49B1E6198669}" type="parTrans" cxnId="{18132CF5-DA11-479F-A3AB-14C6D31F5510}">
      <dgm:prSet/>
      <dgm:spPr/>
      <dgm:t>
        <a:bodyPr/>
        <a:lstStyle/>
        <a:p>
          <a:endParaRPr lang="en-US"/>
        </a:p>
      </dgm:t>
    </dgm:pt>
    <dgm:pt modelId="{49250B2D-2F88-49BE-A1F6-7A7516CA0A92}" type="sibTrans" cxnId="{18132CF5-DA11-479F-A3AB-14C6D31F5510}">
      <dgm:prSet/>
      <dgm:spPr/>
      <dgm:t>
        <a:bodyPr/>
        <a:lstStyle/>
        <a:p>
          <a:endParaRPr lang="en-US"/>
        </a:p>
      </dgm:t>
    </dgm:pt>
    <dgm:pt modelId="{01BEB43D-2508-4599-AD58-F1019F424C60}">
      <dgm:prSet/>
      <dgm:spPr/>
      <dgm:t>
        <a:bodyPr/>
        <a:lstStyle/>
        <a:p>
          <a:endParaRPr lang="en-US"/>
        </a:p>
      </dgm:t>
    </dgm:pt>
    <dgm:pt modelId="{96194317-801D-42F3-A33A-9FD08A85D0BF}" type="parTrans" cxnId="{E8552A83-5D29-47F1-81A0-1F06E5653BBF}">
      <dgm:prSet/>
      <dgm:spPr/>
      <dgm:t>
        <a:bodyPr/>
        <a:lstStyle/>
        <a:p>
          <a:endParaRPr lang="en-US"/>
        </a:p>
      </dgm:t>
    </dgm:pt>
    <dgm:pt modelId="{9BBF8F19-6134-4C2D-9574-4237D31D1395}" type="sibTrans" cxnId="{E8552A83-5D29-47F1-81A0-1F06E5653BBF}">
      <dgm:prSet/>
      <dgm:spPr/>
      <dgm:t>
        <a:bodyPr/>
        <a:lstStyle/>
        <a:p>
          <a:endParaRPr lang="en-US"/>
        </a:p>
      </dgm:t>
    </dgm:pt>
    <dgm:pt modelId="{54F7FD6A-89C9-4571-A1E3-4B02B13C9848}">
      <dgm:prSet/>
      <dgm:spPr/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A8805E74-AFE5-458E-AAB3-6408F82EF9C5}" type="parTrans" cxnId="{5D24167A-299B-41FC-8FD9-501442920134}">
      <dgm:prSet/>
      <dgm:spPr/>
      <dgm:t>
        <a:bodyPr/>
        <a:lstStyle/>
        <a:p>
          <a:endParaRPr lang="en-US"/>
        </a:p>
      </dgm:t>
    </dgm:pt>
    <dgm:pt modelId="{E54EC6C7-74DB-4CE0-89C8-9D9C84EB31AF}" type="sibTrans" cxnId="{5D24167A-299B-41FC-8FD9-501442920134}">
      <dgm:prSet/>
      <dgm:spPr/>
      <dgm:t>
        <a:bodyPr/>
        <a:lstStyle/>
        <a:p>
          <a:endParaRPr lang="en-US"/>
        </a:p>
      </dgm:t>
    </dgm:pt>
    <dgm:pt modelId="{B0D85D26-C19C-4829-9F51-8E6499FA7B8E}">
      <dgm:prSet/>
      <dgm:spPr/>
      <dgm:t>
        <a:bodyPr/>
        <a:lstStyle/>
        <a:p>
          <a:r>
            <a:rPr lang="sr-Cyrl-BA" dirty="0" smtClean="0">
              <a:solidFill>
                <a:schemeClr val="bg1"/>
              </a:solidFill>
            </a:rPr>
            <a:t>Отплата кредита 1.450.000,00</a:t>
          </a:r>
          <a:endParaRPr lang="en-US" dirty="0">
            <a:solidFill>
              <a:schemeClr val="bg1"/>
            </a:solidFill>
          </a:endParaRPr>
        </a:p>
      </dgm:t>
    </dgm:pt>
    <dgm:pt modelId="{4F5B6686-F324-41A3-B00C-405008137087}" type="parTrans" cxnId="{68E2A644-D59C-4487-8445-F707A4FBD354}">
      <dgm:prSet/>
      <dgm:spPr/>
      <dgm:t>
        <a:bodyPr/>
        <a:lstStyle/>
        <a:p>
          <a:endParaRPr lang="en-US"/>
        </a:p>
      </dgm:t>
    </dgm:pt>
    <dgm:pt modelId="{A83D140B-A83E-4C86-9B18-AAA6DDF859C3}" type="sibTrans" cxnId="{68E2A644-D59C-4487-8445-F707A4FBD354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  <dgm:t>
        <a:bodyPr/>
        <a:lstStyle/>
        <a:p>
          <a:endParaRPr lang="en-US"/>
        </a:p>
      </dgm:t>
    </dgm:pt>
    <dgm:pt modelId="{73F305AC-CFDC-45B1-8AB8-6FABD1C99179}" type="pres">
      <dgm:prSet presAssocID="{A7091EAC-498C-4E8C-B46B-331B042A0C75}" presName="node" presStyleLbl="node1" presStyleIdx="0" presStyleCnt="9" custScaleX="141131" custScaleY="140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9"/>
      <dgm:spPr/>
      <dgm:t>
        <a:bodyPr/>
        <a:lstStyle/>
        <a:p>
          <a:endParaRPr lang="en-US"/>
        </a:p>
      </dgm:t>
    </dgm:pt>
    <dgm:pt modelId="{A14630AA-C1BD-4A7E-B665-0A7C9B6C19C9}" type="pres">
      <dgm:prSet presAssocID="{3FA5C700-C8EE-4CAC-8DA0-0BA7CA952C72}" presName="node" presStyleLbl="node1" presStyleIdx="1" presStyleCnt="9" custScaleX="131953" custScaleY="129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9"/>
      <dgm:spPr/>
      <dgm:t>
        <a:bodyPr/>
        <a:lstStyle/>
        <a:p>
          <a:endParaRPr lang="en-US"/>
        </a:p>
      </dgm:t>
    </dgm:pt>
    <dgm:pt modelId="{E43F7264-94BE-4E7E-8A98-A0D70BB3AF06}" type="pres">
      <dgm:prSet presAssocID="{4746DA87-483C-4B84-9A22-BC58F96CB23A}" presName="node" presStyleLbl="node1" presStyleIdx="2" presStyleCnt="9" custScaleX="121003" custScaleY="119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9"/>
      <dgm:spPr/>
      <dgm:t>
        <a:bodyPr/>
        <a:lstStyle/>
        <a:p>
          <a:endParaRPr lang="en-US"/>
        </a:p>
      </dgm:t>
    </dgm:pt>
    <dgm:pt modelId="{115526CD-270E-4C52-A164-15F2B6F9FE39}" type="pres">
      <dgm:prSet presAssocID="{8329AE49-ECD5-4C13-B90F-CA83B6E6F994}" presName="node" presStyleLbl="node1" presStyleIdx="3" presStyleCnt="9" custScaleX="120594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9"/>
      <dgm:spPr/>
      <dgm:t>
        <a:bodyPr/>
        <a:lstStyle/>
        <a:p>
          <a:endParaRPr lang="en-US"/>
        </a:p>
      </dgm:t>
    </dgm:pt>
    <dgm:pt modelId="{5101AD7C-EA94-402A-A388-0FD916639D60}" type="pres">
      <dgm:prSet presAssocID="{9C6F0069-43DC-402D-BD84-1006528FCE04}" presName="node" presStyleLbl="node1" presStyleIdx="4" presStyleCnt="9" custScaleX="117384" custScaleY="118966" custRadScaleRad="98874" custRadScaleInc="-5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9"/>
      <dgm:spPr/>
      <dgm:t>
        <a:bodyPr/>
        <a:lstStyle/>
        <a:p>
          <a:endParaRPr lang="en-US"/>
        </a:p>
      </dgm:t>
    </dgm:pt>
    <dgm:pt modelId="{D19ADD6D-9F0A-4766-B637-BB2D5495A9BB}" type="pres">
      <dgm:prSet presAssocID="{ED01A515-5448-4A3E-A2EC-575448D0F5AA}" presName="node" presStyleLbl="node1" presStyleIdx="5" presStyleCnt="9" custScaleX="113767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9"/>
      <dgm:spPr/>
      <dgm:t>
        <a:bodyPr/>
        <a:lstStyle/>
        <a:p>
          <a:endParaRPr lang="en-US"/>
        </a:p>
      </dgm:t>
    </dgm:pt>
    <dgm:pt modelId="{4F05B281-B6DB-45BB-A427-1BF92AADC139}" type="pres">
      <dgm:prSet presAssocID="{AE26BF5A-34A6-4192-8BEA-D9ECFB941642}" presName="node" presStyleLbl="node1" presStyleIdx="6" presStyleCnt="9" custScaleX="112359" custScaleY="125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9"/>
      <dgm:spPr/>
      <dgm:t>
        <a:bodyPr/>
        <a:lstStyle/>
        <a:p>
          <a:endParaRPr lang="en-US"/>
        </a:p>
      </dgm:t>
    </dgm:pt>
    <dgm:pt modelId="{2D6C03BD-4023-431E-84F6-C080A9961C8A}" type="pres">
      <dgm:prSet presAssocID="{91651A17-950C-49EC-8C35-2517548AE9E6}" presName="node" presStyleLbl="node1" presStyleIdx="7" presStyleCnt="9" custScaleX="134628" custScaleY="131362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9"/>
      <dgm:spPr/>
      <dgm:t>
        <a:bodyPr/>
        <a:lstStyle/>
        <a:p>
          <a:endParaRPr lang="en-US"/>
        </a:p>
      </dgm:t>
    </dgm:pt>
    <dgm:pt modelId="{DD4F05AC-76C8-494C-9EC7-11B30E7A7F50}" type="pres">
      <dgm:prSet presAssocID="{B0D85D26-C19C-4829-9F51-8E6499FA7B8E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4ABCD4-45B9-4F87-86D7-7CF0246343BA}" type="pres">
      <dgm:prSet presAssocID="{B0D85D26-C19C-4829-9F51-8E6499FA7B8E}" presName="dummy" presStyleCnt="0"/>
      <dgm:spPr/>
    </dgm:pt>
    <dgm:pt modelId="{CB1CFE6E-B36A-4E04-99B3-D490BB12E1C6}" type="pres">
      <dgm:prSet presAssocID="{A83D140B-A83E-4C86-9B18-AAA6DDF859C3}" presName="sibTrans" presStyleLbl="sibTrans2D1" presStyleIdx="8" presStyleCnt="9"/>
      <dgm:spPr/>
      <dgm:t>
        <a:bodyPr/>
        <a:lstStyle/>
        <a:p>
          <a:endParaRPr lang="en-US"/>
        </a:p>
      </dgm:t>
    </dgm:pt>
  </dgm:ptLst>
  <dgm:cxnLst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F830E43E-F9F9-4EAB-83B5-DFA47EDB6409}" srcId="{B1BE2A8E-285E-4C69-9BFF-CE48B252AA50}" destId="{B934A8F6-A88C-4959-9B28-FAEC3FDB8ECB}" srcOrd="4" destOrd="0" parTransId="{D8A6BBD4-E8E4-41BE-AAB5-814B3EDE58AC}" sibTransId="{316DF9E2-BD4A-417F-86B9-599B1CE09F4B}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E8552A83-5D29-47F1-81A0-1F06E5653BBF}" srcId="{778FBD30-4DC4-4D0D-90BF-7C37EC85AACF}" destId="{01BEB43D-2508-4599-AD58-F1019F424C60}" srcOrd="0" destOrd="0" parTransId="{96194317-801D-42F3-A33A-9FD08A85D0BF}" sibTransId="{9BBF8F19-6134-4C2D-9574-4237D31D1395}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68E2A644-D59C-4487-8445-F707A4FBD354}" srcId="{9ED1A3B2-A381-4201-823D-E4B4F944886D}" destId="{B0D85D26-C19C-4829-9F51-8E6499FA7B8E}" srcOrd="8" destOrd="0" parTransId="{4F5B6686-F324-41A3-B00C-405008137087}" sibTransId="{A83D140B-A83E-4C86-9B18-AAA6DDF859C3}"/>
    <dgm:cxn modelId="{D5A26C81-B5CA-4FF9-85ED-60967857EFA6}" srcId="{B1BE2A8E-285E-4C69-9BFF-CE48B252AA50}" destId="{3641F520-BAF8-4BA4-A826-44FA753A5F4E}" srcOrd="5" destOrd="0" parTransId="{31D6B297-275C-4FAC-A07E-4467512471AD}" sibTransId="{53B82682-8E0C-4903-98EA-36CBB0B8A63B}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18132CF5-DA11-479F-A3AB-14C6D31F5510}" srcId="{B1BE2A8E-285E-4C69-9BFF-CE48B252AA50}" destId="{778FBD30-4DC4-4D0D-90BF-7C37EC85AACF}" srcOrd="1" destOrd="0" parTransId="{DB1B5BFA-C259-4FDE-B100-49B1E6198669}" sibTransId="{49250B2D-2F88-49BE-A1F6-7A7516CA0A92}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B6507D96-25C4-4121-9433-2A113978B784}" srcId="{B1BE2A8E-285E-4C69-9BFF-CE48B252AA50}" destId="{C64FD589-26EA-483C-BB5E-C8324A82EAF5}" srcOrd="3" destOrd="0" parTransId="{1E312D33-14E1-4B2B-A210-2A735401CE1C}" sibTransId="{46E45D53-1277-4C97-8E3B-323B4EBF62F5}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F9B5366B-7A28-475D-BAF5-BBC8DC2893E0}" type="presOf" srcId="{A83D140B-A83E-4C86-9B18-AAA6DDF859C3}" destId="{CB1CFE6E-B36A-4E04-99B3-D490BB12E1C6}" srcOrd="0" destOrd="0" presId="urn:microsoft.com/office/officeart/2005/8/layout/radial6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4E6E6427-5348-4ECF-99CC-46CA5F3BDA5F}" srcId="{B1BE2A8E-285E-4C69-9BFF-CE48B252AA50}" destId="{7D1C9009-9B60-4C15-8E3B-F949FAB90776}" srcOrd="6" destOrd="0" parTransId="{E75197AC-E7B0-4C26-9D1F-47E47BE7CCEF}" sibTransId="{9D56A871-CE7A-4922-AAF9-9D95A29D1039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51A79A47-99DC-4269-9AD7-A69AC8004081}" type="presOf" srcId="{B0D85D26-C19C-4829-9F51-8E6499FA7B8E}" destId="{DD4F05AC-76C8-494C-9EC7-11B30E7A7F50}" srcOrd="0" destOrd="0" presId="urn:microsoft.com/office/officeart/2005/8/layout/radial6"/>
    <dgm:cxn modelId="{3DFE3AE5-6DA5-4440-A66F-1437FD4DC5D4}" srcId="{B1BE2A8E-285E-4C69-9BFF-CE48B252AA50}" destId="{343B6168-99DB-4C0C-9BE7-E54D7B80C5AD}" srcOrd="7" destOrd="0" parTransId="{6F98FC42-2370-4FD0-A627-0708511F7F32}" sibTransId="{95FBDDB6-4174-4619-B543-81DEF6B7716A}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5D24167A-299B-41FC-8FD9-501442920134}" srcId="{B1BE2A8E-285E-4C69-9BFF-CE48B252AA50}" destId="{54F7FD6A-89C9-4571-A1E3-4B02B13C9848}" srcOrd="2" destOrd="0" parTransId="{A8805E74-AFE5-458E-AAB3-6408F82EF9C5}" sibTransId="{E54EC6C7-74DB-4CE0-89C8-9D9C84EB31AF}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  <dgm:cxn modelId="{AAB4DFCE-2BD2-4B38-BE9A-CB7F13758807}" type="presParOf" srcId="{F4B68BA8-694B-4B7F-8215-68903FFCD2D7}" destId="{DD4F05AC-76C8-494C-9EC7-11B30E7A7F50}" srcOrd="25" destOrd="0" presId="urn:microsoft.com/office/officeart/2005/8/layout/radial6"/>
    <dgm:cxn modelId="{9B4F12E8-B9B1-46CF-92D9-A6B07C4D7569}" type="presParOf" srcId="{F4B68BA8-694B-4B7F-8215-68903FFCD2D7}" destId="{FE4ABCD4-45B9-4F87-86D7-7CF0246343BA}" srcOrd="26" destOrd="0" presId="urn:microsoft.com/office/officeart/2005/8/layout/radial6"/>
    <dgm:cxn modelId="{61D2892E-DD4E-4EC1-8F90-30E317294AA6}" type="presParOf" srcId="{F4B68BA8-694B-4B7F-8215-68903FFCD2D7}" destId="{CB1CFE6E-B36A-4E04-99B3-D490BB12E1C6}" srcOrd="27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269767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Општинска управа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Председник општине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Општинско веће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Скупштина општине</a:t>
          </a:r>
          <a:endParaRPr lang="en-US" sz="1600" kern="1200" dirty="0"/>
        </a:p>
      </dsp:txBody>
      <dsp:txXfrm>
        <a:off x="1749792" y="746778"/>
        <a:ext cx="2317769" cy="2317718"/>
      </dsp:txXfrm>
    </dsp:sp>
    <dsp:sp modelId="{6AE34D3E-FD5D-4402-89AF-BF559D3EC92D}">
      <dsp:nvSpPr>
        <dsp:cNvPr id="0" name=""/>
        <dsp:cNvSpPr/>
      </dsp:nvSpPr>
      <dsp:spPr>
        <a:xfrm>
          <a:off x="3140020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276826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58508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495417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351807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519703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120061" y="656851"/>
          <a:ext cx="2063988" cy="17351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Спортске установе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sp:txBody>
      <dsp:txXfrm>
        <a:off x="182203" y="910964"/>
        <a:ext cx="1459460" cy="1226965"/>
      </dsp:txXfrm>
    </dsp:sp>
    <dsp:sp modelId="{D4397D2C-6DDE-4A42-9855-5F94ADD7F1F8}">
      <dsp:nvSpPr>
        <dsp:cNvPr id="0" name=""/>
        <dsp:cNvSpPr/>
      </dsp:nvSpPr>
      <dsp:spPr>
        <a:xfrm>
          <a:off x="2771212" y="646997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370607" y="2581099"/>
          <a:ext cx="658977" cy="65899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883476" y="231535"/>
          <a:ext cx="1332585" cy="133215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Основне школе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Средње школе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Дом здравља</a:t>
          </a:r>
          <a:endParaRPr lang="en-US" sz="1200" kern="1200" dirty="0"/>
        </a:p>
      </dsp:txBody>
      <dsp:txXfrm>
        <a:off x="5078629" y="426625"/>
        <a:ext cx="942279" cy="941979"/>
      </dsp:txXfrm>
    </dsp:sp>
    <dsp:sp modelId="{4ABBCF6F-E7DA-4CE7-A2F5-6DD06BFAA1FA}">
      <dsp:nvSpPr>
        <dsp:cNvPr id="0" name=""/>
        <dsp:cNvSpPr/>
      </dsp:nvSpPr>
      <dsp:spPr>
        <a:xfrm>
          <a:off x="4289116" y="1151296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20061" y="336530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752314" y="2989286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6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6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6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6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Закони и прописи: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Упутство Министарства финансија за припрему одлуке о буџету за 2018. годину и др.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Стратешки документи: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5490" y="317065"/>
          <a:ext cx="1118620" cy="1118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Средства из буџета општине </a:t>
          </a:r>
          <a:r>
            <a:rPr lang="sr-Cyrl-RS" sz="1000" kern="1200" dirty="0">
              <a:solidFill>
                <a:srgbClr val="FF0000"/>
              </a:solidFill>
            </a:rPr>
            <a:t>(унети износ)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69308" y="480883"/>
        <a:ext cx="790984" cy="790984"/>
      </dsp:txXfrm>
    </dsp:sp>
    <dsp:sp modelId="{98F3E7AB-6934-48FA-B82F-FBEAF1B2375D}">
      <dsp:nvSpPr>
        <dsp:cNvPr id="0" name=""/>
        <dsp:cNvSpPr/>
      </dsp:nvSpPr>
      <dsp:spPr>
        <a:xfrm>
          <a:off x="1214943" y="551975"/>
          <a:ext cx="648799" cy="64879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300941" y="800076"/>
        <a:ext cx="476803" cy="152597"/>
      </dsp:txXfrm>
    </dsp:sp>
    <dsp:sp modelId="{2F60A798-586E-4E47-B649-25F047F36835}">
      <dsp:nvSpPr>
        <dsp:cNvPr id="0" name=""/>
        <dsp:cNvSpPr/>
      </dsp:nvSpPr>
      <dsp:spPr>
        <a:xfrm>
          <a:off x="1954575" y="317065"/>
          <a:ext cx="1118620" cy="111862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Cyrl-RS" sz="1000" kern="1200" dirty="0">
              <a:solidFill>
                <a:srgbClr val="FF0000"/>
              </a:solidFill>
            </a:rPr>
            <a:t> (унети износ)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2118393" y="480883"/>
        <a:ext cx="790984" cy="790984"/>
      </dsp:txXfrm>
    </dsp:sp>
    <dsp:sp modelId="{41F09F99-3DCC-47E4-9188-F7D103A1F6E3}">
      <dsp:nvSpPr>
        <dsp:cNvPr id="0" name=""/>
        <dsp:cNvSpPr/>
      </dsp:nvSpPr>
      <dsp:spPr>
        <a:xfrm>
          <a:off x="3164027" y="551975"/>
          <a:ext cx="648799" cy="648799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250025" y="800076"/>
        <a:ext cx="476803" cy="152597"/>
      </dsp:txXfrm>
    </dsp:sp>
    <dsp:sp modelId="{6C1FFF0F-B1A4-4C41-B9D3-30452A0DFA4B}">
      <dsp:nvSpPr>
        <dsp:cNvPr id="0" name=""/>
        <dsp:cNvSpPr/>
      </dsp:nvSpPr>
      <dsp:spPr>
        <a:xfrm>
          <a:off x="5575314" y="457362"/>
          <a:ext cx="1458032" cy="946554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300" kern="1200" dirty="0">
              <a:solidFill>
                <a:schemeClr val="bg1"/>
              </a:solidFill>
            </a:rPr>
            <a:t>Укупан буџет општине </a:t>
          </a:r>
          <a:r>
            <a:rPr lang="sr-Cyrl-RS" sz="1300" kern="1200" dirty="0">
              <a:solidFill>
                <a:srgbClr val="FF0000"/>
              </a:solidFill>
            </a:rPr>
            <a:t>(унети износ)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5788838" y="595982"/>
        <a:ext cx="1030984" cy="669314"/>
      </dsp:txXfrm>
    </dsp:sp>
    <dsp:sp modelId="{4F4F87F2-8514-4849-B974-53331EFFA6A3}">
      <dsp:nvSpPr>
        <dsp:cNvPr id="0" name=""/>
        <dsp:cNvSpPr/>
      </dsp:nvSpPr>
      <dsp:spPr>
        <a:xfrm>
          <a:off x="4932802" y="563037"/>
          <a:ext cx="648799" cy="64879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5018800" y="696690"/>
        <a:ext cx="476803" cy="381493"/>
      </dsp:txXfrm>
    </dsp:sp>
    <dsp:sp modelId="{A6BD896E-4D4C-4AE1-9C22-3ED8631C5A0A}">
      <dsp:nvSpPr>
        <dsp:cNvPr id="0" name=""/>
        <dsp:cNvSpPr/>
      </dsp:nvSpPr>
      <dsp:spPr>
        <a:xfrm>
          <a:off x="3778519" y="324716"/>
          <a:ext cx="1075161" cy="1079200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000" kern="1200" dirty="0">
              <a:solidFill>
                <a:srgbClr val="FF0000"/>
              </a:solidFill>
            </a:rPr>
            <a:t>(унети износ)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3935973" y="482761"/>
        <a:ext cx="760253" cy="7631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500" kern="1200" dirty="0"/>
            <a:t>Укупни буџетски приходи и примања  </a:t>
          </a:r>
          <a:r>
            <a:rPr lang="sr-Latn-RS" sz="2500" kern="1200" dirty="0" err="1">
              <a:solidFill>
                <a:srgbClr val="FF0000"/>
              </a:solidFill>
            </a:rPr>
            <a:t>xxxxx</a:t>
          </a:r>
          <a:r>
            <a:rPr lang="sr-Cyrl-RS" sz="2500" kern="1200" dirty="0"/>
            <a:t> динара</a:t>
          </a:r>
          <a:endParaRPr lang="en-US" sz="2500" kern="1200" dirty="0"/>
        </a:p>
      </dsp:txBody>
      <dsp:txXfrm>
        <a:off x="2388975" y="1459711"/>
        <a:ext cx="1884023" cy="1884023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Приходи од  пореза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rgbClr val="FF0000"/>
              </a:solidFill>
            </a:rPr>
            <a:t>    </a:t>
          </a:r>
          <a:r>
            <a:rPr lang="sr-Cyrl-RS" sz="1100" kern="1200" dirty="0"/>
            <a:t>    динара</a:t>
          </a:r>
          <a:endParaRPr lang="en-US" sz="1100" kern="1200" dirty="0"/>
        </a:p>
      </dsp:txBody>
      <dsp:txXfrm>
        <a:off x="2859981" y="195572"/>
        <a:ext cx="942011" cy="942011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Трансфери </a:t>
          </a:r>
          <a:r>
            <a:rPr lang="sr-Latn-RS" sz="1100" kern="1200" dirty="0" err="1">
              <a:solidFill>
                <a:srgbClr val="FF0000"/>
              </a:solidFill>
            </a:rPr>
            <a:t>xxxxxx</a:t>
          </a:r>
          <a:r>
            <a:rPr lang="sr-Latn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4362660" y="1063144"/>
        <a:ext cx="942011" cy="942011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Други приходи  </a:t>
          </a:r>
          <a:r>
            <a:rPr lang="sr-Latn-RS" sz="1100" kern="1200" dirty="0" err="1">
              <a:solidFill>
                <a:srgbClr val="FF0000"/>
              </a:solidFill>
            </a:rPr>
            <a:t>xxxxx</a:t>
          </a:r>
          <a:r>
            <a:rPr lang="sr-Cyrl-RS" sz="1100" kern="1200" dirty="0"/>
            <a:t> динара</a:t>
          </a:r>
          <a:endParaRPr lang="en-US" sz="1100" kern="1200" dirty="0"/>
        </a:p>
      </dsp:txBody>
      <dsp:txXfrm>
        <a:off x="4375186" y="2784240"/>
        <a:ext cx="942011" cy="942011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нефинансијске имовине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/>
            <a:t> динара</a:t>
          </a:r>
          <a:endParaRPr lang="en-US" sz="1100" kern="1200" dirty="0"/>
        </a:p>
      </dsp:txBody>
      <dsp:txXfrm>
        <a:off x="2859981" y="3665861"/>
        <a:ext cx="942011" cy="942011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финансијске имовине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1357301" y="2798289"/>
        <a:ext cx="942011" cy="942011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Latn-RS" sz="1000" kern="1200" dirty="0" err="1">
              <a:solidFill>
                <a:srgbClr val="FF0000"/>
              </a:solidFill>
            </a:rPr>
            <a:t>xxxx</a:t>
          </a:r>
          <a:r>
            <a:rPr lang="sr-Cyrl-RS" sz="1000" kern="1200" dirty="0"/>
            <a:t> </a:t>
          </a:r>
          <a:r>
            <a:rPr lang="sr-Latn-RS" sz="1000" kern="1200" dirty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357301" y="1063144"/>
        <a:ext cx="942011" cy="9420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868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6868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6593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6593"/>
          <a:ext cx="5590663" cy="50118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66593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358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2358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178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1780"/>
          <a:ext cx="5590663" cy="7047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178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67757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677575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80575"/>
          <a:ext cx="411078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80575"/>
          <a:ext cx="5590663" cy="8910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80575"/>
        <a:ext cx="5590663" cy="891000"/>
      </dsp:txXfrm>
    </dsp:sp>
    <dsp:sp modelId="{9312B733-3AEB-49F6-8245-08553BA2949B}">
      <dsp:nvSpPr>
        <dsp:cNvPr id="0" name=""/>
        <dsp:cNvSpPr/>
      </dsp:nvSpPr>
      <dsp:spPr>
        <a:xfrm>
          <a:off x="0" y="2427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2766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557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557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2557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2856"/>
          <a:ext cx="205740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82856"/>
        <a:ext cx="2057400" cy="297000"/>
      </dsp:txXfrm>
    </dsp:sp>
    <dsp:sp modelId="{6497CA82-45EE-4BD1-AEB4-CC3961FBFB74}">
      <dsp:nvSpPr>
        <dsp:cNvPr id="0" name=""/>
        <dsp:cNvSpPr/>
      </dsp:nvSpPr>
      <dsp:spPr>
        <a:xfrm>
          <a:off x="2057399" y="2880762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0762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80762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04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804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595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595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595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38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13887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11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1137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3991137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03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0387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76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7637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87637"/>
        <a:ext cx="5590663" cy="742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2406080" y="452153"/>
          <a:ext cx="3704076" cy="3704076"/>
        </a:xfrm>
        <a:prstGeom prst="blockArc">
          <a:avLst>
            <a:gd name="adj1" fmla="val 13069771"/>
            <a:gd name="adj2" fmla="val 15892869"/>
            <a:gd name="adj3" fmla="val 3434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2234321" y="643702"/>
          <a:ext cx="3704076" cy="3704076"/>
        </a:xfrm>
        <a:prstGeom prst="blockArc">
          <a:avLst>
            <a:gd name="adj1" fmla="val 11148650"/>
            <a:gd name="adj2" fmla="val 13556078"/>
            <a:gd name="adj3" fmla="val 3434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8100000"/>
            <a:gd name="adj2" fmla="val 10800000"/>
            <a:gd name="adj3" fmla="val 3434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2223280" y="439336"/>
          <a:ext cx="3704076" cy="3704076"/>
        </a:xfrm>
        <a:prstGeom prst="blockArc">
          <a:avLst>
            <a:gd name="adj1" fmla="val 5309683"/>
            <a:gd name="adj2" fmla="val 8045950"/>
            <a:gd name="adj3" fmla="val 3434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264706" y="438719"/>
          <a:ext cx="3704076" cy="3704076"/>
        </a:xfrm>
        <a:prstGeom prst="blockArc">
          <a:avLst>
            <a:gd name="adj1" fmla="val 2755725"/>
            <a:gd name="adj2" fmla="val 5387933"/>
            <a:gd name="adj3" fmla="val 3434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0"/>
            <a:gd name="adj2" fmla="val 2700000"/>
            <a:gd name="adj3" fmla="val 3434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8900000"/>
            <a:gd name="adj2" fmla="val 0"/>
            <a:gd name="adj3" fmla="val 3434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6200000"/>
            <a:gd name="adj2" fmla="val 18900000"/>
            <a:gd name="adj3" fmla="val 343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264696" y="1459848"/>
          <a:ext cx="1662034" cy="17032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000" kern="1200" dirty="0">
              <a:solidFill>
                <a:schemeClr val="bg1"/>
              </a:solidFill>
            </a:rPr>
            <a:t>Укупни расходи и издаци </a:t>
          </a:r>
          <a:r>
            <a:rPr lang="sr-Latn-RS" sz="2000" kern="1200" dirty="0" err="1">
              <a:solidFill>
                <a:srgbClr val="FF0000"/>
              </a:solidFill>
            </a:rPr>
            <a:t>xxxx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508095" y="1709277"/>
        <a:ext cx="1175236" cy="1204347"/>
      </dsp:txXfrm>
    </dsp:sp>
    <dsp:sp modelId="{73F305AC-CFDC-45B1-8AB8-6FABD1C99179}">
      <dsp:nvSpPr>
        <dsp:cNvPr id="0" name=""/>
        <dsp:cNvSpPr/>
      </dsp:nvSpPr>
      <dsp:spPr>
        <a:xfrm>
          <a:off x="3472453" y="-131104"/>
          <a:ext cx="1246518" cy="12446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Коришћење роба и услуга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ru-RU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655001" y="51168"/>
        <a:ext cx="881422" cy="880084"/>
      </dsp:txXfrm>
    </dsp:sp>
    <dsp:sp modelId="{A14630AA-C1BD-4A7E-B665-0A7C9B6C19C9}">
      <dsp:nvSpPr>
        <dsp:cNvPr id="0" name=""/>
        <dsp:cNvSpPr/>
      </dsp:nvSpPr>
      <dsp:spPr>
        <a:xfrm>
          <a:off x="4800090" y="450388"/>
          <a:ext cx="1165455" cy="1147914"/>
        </a:xfrm>
        <a:prstGeom prst="ellipse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Дотације и трансфери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4970767" y="618496"/>
        <a:ext cx="824101" cy="811698"/>
      </dsp:txXfrm>
    </dsp:sp>
    <dsp:sp modelId="{E43F7264-94BE-4E7E-8A98-A0D70BB3AF06}">
      <dsp:nvSpPr>
        <dsp:cNvPr id="0" name=""/>
        <dsp:cNvSpPr/>
      </dsp:nvSpPr>
      <dsp:spPr>
        <a:xfrm>
          <a:off x="5381584" y="1785007"/>
          <a:ext cx="1068741" cy="1052887"/>
        </a:xfrm>
        <a:prstGeom prst="ellipse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Расходи за запослене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538097" y="1939199"/>
        <a:ext cx="755715" cy="744503"/>
      </dsp:txXfrm>
    </dsp:sp>
    <dsp:sp modelId="{115526CD-270E-4C52-A164-15F2B6F9FE39}">
      <dsp:nvSpPr>
        <dsp:cNvPr id="0" name=""/>
        <dsp:cNvSpPr/>
      </dsp:nvSpPr>
      <dsp:spPr>
        <a:xfrm>
          <a:off x="4850254" y="3084884"/>
          <a:ext cx="1065128" cy="1027344"/>
        </a:xfrm>
        <a:prstGeom prst="ellipse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Социјална помоћ </a:t>
          </a:r>
          <a:r>
            <a:rPr lang="sr-Latn-RS" sz="1100" kern="1200" dirty="0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006238" y="3235335"/>
        <a:ext cx="753160" cy="726442"/>
      </dsp:txXfrm>
    </dsp:sp>
    <dsp:sp modelId="{5101AD7C-EA94-402A-A388-0FD916639D60}">
      <dsp:nvSpPr>
        <dsp:cNvPr id="0" name=""/>
        <dsp:cNvSpPr/>
      </dsp:nvSpPr>
      <dsp:spPr>
        <a:xfrm>
          <a:off x="3604745" y="3585613"/>
          <a:ext cx="1036777" cy="1050749"/>
        </a:xfrm>
        <a:prstGeom prst="ellipse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Субвенције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756577" y="3739492"/>
        <a:ext cx="733113" cy="742991"/>
      </dsp:txXfrm>
    </dsp:sp>
    <dsp:sp modelId="{D19ADD6D-9F0A-4766-B637-BB2D5495A9BB}">
      <dsp:nvSpPr>
        <dsp:cNvPr id="0" name=""/>
        <dsp:cNvSpPr/>
      </dsp:nvSpPr>
      <dsp:spPr>
        <a:xfrm>
          <a:off x="2306192" y="3084884"/>
          <a:ext cx="1004830" cy="1027344"/>
        </a:xfrm>
        <a:prstGeom prst="ellipse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Остали расходи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53346" y="3235335"/>
        <a:ext cx="710522" cy="726442"/>
      </dsp:txXfrm>
    </dsp:sp>
    <dsp:sp modelId="{4F05B281-B6DB-45BB-A427-1BF92AADC139}">
      <dsp:nvSpPr>
        <dsp:cNvPr id="0" name=""/>
        <dsp:cNvSpPr/>
      </dsp:nvSpPr>
      <dsp:spPr>
        <a:xfrm>
          <a:off x="1779274" y="1757247"/>
          <a:ext cx="992394" cy="1108407"/>
        </a:xfrm>
        <a:prstGeom prst="ellipse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Средства резерве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1924607" y="1919569"/>
        <a:ext cx="701728" cy="783763"/>
      </dsp:txXfrm>
    </dsp:sp>
    <dsp:sp modelId="{2D6C03BD-4023-431E-84F6-C080A9961C8A}">
      <dsp:nvSpPr>
        <dsp:cNvPr id="0" name=""/>
        <dsp:cNvSpPr/>
      </dsp:nvSpPr>
      <dsp:spPr>
        <a:xfrm>
          <a:off x="2225879" y="607694"/>
          <a:ext cx="1189082" cy="116023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Капитални издаци </a:t>
          </a:r>
          <a:r>
            <a:rPr lang="sr-Latn-RS" sz="1100" kern="1200" dirty="0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00016" y="777606"/>
        <a:ext cx="840808" cy="820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7/17/2024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788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509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9363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7/17/2024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7/17/2024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batocina.org.rs/budze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x-none"/>
              <a:t>ОПШТИНА</a:t>
            </a:r>
            <a:r>
              <a:rPr lang="en-US" dirty="0"/>
              <a:t> </a:t>
            </a:r>
            <a:r>
              <a:rPr lang="sr-Cyrl-CS" dirty="0" smtClean="0"/>
              <a:t>БАТОЧИНА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>
            <a:normAutofit fontScale="92500" lnSpcReduction="20000"/>
          </a:bodyPr>
          <a:lstStyle/>
          <a:p>
            <a:r>
              <a:rPr lang="x-none" dirty="0">
                <a:latin typeface="+mj-lt"/>
              </a:rPr>
              <a:t>ГРАЂАНСКИ ВОДИЧ КРОЗ ОДЛУКУ </a:t>
            </a:r>
            <a:r>
              <a:rPr lang="x-none">
                <a:latin typeface="+mj-lt"/>
              </a:rPr>
              <a:t>О </a:t>
            </a:r>
            <a:r>
              <a:rPr lang="sr-Cyrl-BA" dirty="0" smtClean="0">
                <a:latin typeface="+mj-lt"/>
              </a:rPr>
              <a:t>ПРИВРЕМЕНОМ ФИНАНСИРАЊУ ЗА ПЕРИОД ЈАНУАР – МАРТ </a:t>
            </a:r>
            <a:r>
              <a:rPr lang="x-none" smtClean="0">
                <a:latin typeface="+mj-lt"/>
              </a:rPr>
              <a:t> </a:t>
            </a:r>
            <a:r>
              <a:rPr lang="x-none">
                <a:latin typeface="+mj-lt"/>
              </a:rPr>
              <a:t>за </a:t>
            </a:r>
            <a:r>
              <a:rPr lang="x-none" smtClean="0">
                <a:latin typeface="+mj-lt"/>
              </a:rPr>
              <a:t>20</a:t>
            </a:r>
            <a:r>
              <a:rPr lang="sr-Latn-CS" dirty="0" smtClean="0">
                <a:latin typeface="+mj-lt"/>
              </a:rPr>
              <a:t>2</a:t>
            </a:r>
            <a:r>
              <a:rPr lang="sr-Cyrl-BA" dirty="0" smtClean="0">
                <a:latin typeface="+mj-lt"/>
              </a:rPr>
              <a:t>4</a:t>
            </a:r>
            <a:r>
              <a:rPr lang="x-none" smtClean="0">
                <a:latin typeface="+mj-lt"/>
              </a:rPr>
              <a:t>. </a:t>
            </a:r>
            <a:r>
              <a:rPr lang="x-none" dirty="0">
                <a:latin typeface="+mj-lt"/>
              </a:rPr>
              <a:t>годину</a:t>
            </a:r>
            <a:endParaRPr lang="en-US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grb-srbije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071546"/>
            <a:ext cx="92869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42155704"/>
      </p:ext>
    </p:extLst>
  </p:cSld>
  <p:clrMapOvr>
    <a:masterClrMapping/>
  </p:clrMapOvr>
  <p:extLst mod="1">
    <p:ext uri="{E180D4A7-C9FB-4DFB-919C-405C955672EB}">
      <p14:showEvtLst xmlns=""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x-none" dirty="0"/>
              <a:t>Шта су приходи и </a:t>
            </a:r>
            <a:r>
              <a:rPr lang="x-none"/>
              <a:t>примања </a:t>
            </a:r>
            <a:r>
              <a:rPr lang="sr-Cyrl-BA" dirty="0" smtClean="0"/>
              <a:t>Одлуке</a:t>
            </a:r>
            <a:r>
              <a:rPr lang="x-none" smtClean="0"/>
              <a:t>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6910745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x-none" sz="3000" b="1" dirty="0"/>
              <a:t>Структура планираних прихода и примања </a:t>
            </a:r>
            <a:r>
              <a:rPr lang="x-none" sz="3000" b="1"/>
              <a:t>за </a:t>
            </a:r>
            <a:r>
              <a:rPr lang="sr-Cyrl-BA" sz="3000" b="1" dirty="0" smtClean="0"/>
              <a:t>период јануар – март </a:t>
            </a:r>
            <a:r>
              <a:rPr lang="x-none" sz="3000" b="1" smtClean="0"/>
              <a:t>20</a:t>
            </a:r>
            <a:r>
              <a:rPr lang="sr-Cyrl-CS" sz="3000" b="1" dirty="0" smtClean="0"/>
              <a:t>2</a:t>
            </a:r>
            <a:r>
              <a:rPr lang="sr-Cyrl-BA" sz="3000" b="1" dirty="0" smtClean="0"/>
              <a:t>4</a:t>
            </a:r>
            <a:r>
              <a:rPr lang="x-none" sz="3000" b="1" smtClean="0"/>
              <a:t>. </a:t>
            </a:r>
            <a:r>
              <a:rPr lang="x-none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08208879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2900" b="1" dirty="0"/>
              <a:t>Структура планираних прихода и </a:t>
            </a:r>
            <a:r>
              <a:rPr lang="x-none" sz="2900" b="1"/>
              <a:t>примања </a:t>
            </a:r>
            <a:r>
              <a:rPr lang="x-none" sz="2900" b="1" smtClean="0"/>
              <a:t>за 20</a:t>
            </a:r>
            <a:r>
              <a:rPr lang="sr-Cyrl-CS" sz="2900" b="1" dirty="0" smtClean="0"/>
              <a:t>2</a:t>
            </a:r>
            <a:r>
              <a:rPr lang="sr-Cyrl-BA" sz="2900" b="1" dirty="0" smtClean="0"/>
              <a:t>4</a:t>
            </a:r>
            <a:r>
              <a:rPr lang="x-none" sz="2900" b="1" smtClean="0"/>
              <a:t>. </a:t>
            </a:r>
            <a:r>
              <a:rPr lang="x-none" sz="2900" b="1" dirty="0"/>
              <a:t>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FD690970-CB48-4F14-9964-6D469EC66B8B}"/>
              </a:ext>
            </a:extLst>
          </p:cNvPr>
          <p:cNvGraphicFramePr/>
          <p:nvPr/>
        </p:nvGraphicFramePr>
        <p:xfrm>
          <a:off x="1481137" y="1404937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73616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x-none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fontScale="92500"/>
          </a:bodyPr>
          <a:lstStyle/>
          <a:p>
            <a:pPr marL="137160" indent="0" algn="just">
              <a:buNone/>
            </a:pPr>
            <a:r>
              <a:rPr lang="x-none" sz="1600"/>
              <a:t>	</a:t>
            </a:r>
            <a:r>
              <a:rPr lang="sr-Cyrl-BA" sz="1700" dirty="0" smtClean="0"/>
              <a:t>Одлука</a:t>
            </a:r>
            <a:r>
              <a:rPr lang="x-none" sz="1700" smtClean="0"/>
              <a:t> </a:t>
            </a:r>
            <a:r>
              <a:rPr lang="x-none" sz="1700" dirty="0"/>
              <a:t>мора бити у равнотежи, што значи да расходи морају одговарати приходима. Укупни планирани расходи и </a:t>
            </a:r>
            <a:r>
              <a:rPr lang="x-none" sz="1700"/>
              <a:t>издаци </a:t>
            </a:r>
            <a:r>
              <a:rPr lang="sr-Cyrl-BA" sz="1700" dirty="0" smtClean="0"/>
              <a:t>за период јануар – март </a:t>
            </a:r>
            <a:r>
              <a:rPr lang="x-none" sz="1700" smtClean="0"/>
              <a:t> 20</a:t>
            </a:r>
            <a:r>
              <a:rPr lang="sr-Cyrl-CS" sz="1700" dirty="0" smtClean="0"/>
              <a:t>24</a:t>
            </a:r>
            <a:r>
              <a:rPr lang="x-none" sz="1700" smtClean="0"/>
              <a:t>. </a:t>
            </a:r>
            <a:r>
              <a:rPr lang="x-none" sz="1700" dirty="0"/>
              <a:t>години из буџета износе: </a:t>
            </a:r>
          </a:p>
          <a:p>
            <a:endParaRPr lang="x-none" sz="1600" dirty="0"/>
          </a:p>
          <a:p>
            <a:endParaRPr lang="x-none" sz="1600" dirty="0"/>
          </a:p>
          <a:p>
            <a:endParaRPr lang="x-none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x-none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x-none" sz="1700" b="1" dirty="0"/>
              <a:t>РАСХОДИ </a:t>
            </a:r>
            <a:r>
              <a:rPr lang="x-none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x-none" sz="1700" b="1" dirty="0"/>
              <a:t>ИЗДАЦИ</a:t>
            </a:r>
            <a:r>
              <a:rPr lang="x-none" sz="1700" dirty="0"/>
              <a:t> представљају трошкове изградње или инвестиционог одржавања већ постојећих објеката, набавку земљишта, машина и опрeме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x-none" sz="1700" b="1" dirty="0"/>
              <a:t>РАСХОДИ И ИЗДАЦИ </a:t>
            </a:r>
            <a:r>
              <a:rPr lang="x-none" sz="1700" dirty="0"/>
              <a:t>морају се исказивати на законом прописан начин, односно морају се исказивати: по </a:t>
            </a:r>
            <a:r>
              <a:rPr lang="x-none" sz="1700" i="1" dirty="0"/>
              <a:t>програмима</a:t>
            </a:r>
            <a:r>
              <a:rPr lang="x-none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x-none" sz="1700" i="1" dirty="0"/>
              <a:t>основној намени </a:t>
            </a:r>
            <a:r>
              <a:rPr lang="x-none" sz="1700" dirty="0"/>
              <a:t>која показује за коју врсту трошка се средства издвајају; по </a:t>
            </a:r>
            <a:r>
              <a:rPr lang="x-none" sz="1700" i="1" dirty="0"/>
              <a:t>функцији</a:t>
            </a:r>
            <a:r>
              <a:rPr lang="x-none" sz="1700" dirty="0"/>
              <a:t> која показује функционалну намену за одређену област и по </a:t>
            </a:r>
            <a:r>
              <a:rPr lang="x-none" sz="1700" i="1" dirty="0"/>
              <a:t>корисницима буџета </a:t>
            </a:r>
            <a:r>
              <a:rPr lang="x-none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132856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b="1" smtClean="0"/>
              <a:t>145 </a:t>
            </a:r>
            <a:r>
              <a:rPr lang="x-none" b="1" smtClean="0"/>
              <a:t>мили</a:t>
            </a:r>
            <a:r>
              <a:rPr lang="sr-Cyrl-CS" b="1" dirty="0" smtClean="0"/>
              <a:t>она</a:t>
            </a:r>
            <a:r>
              <a:rPr lang="x-none" b="1" smtClean="0"/>
              <a:t> </a:t>
            </a:r>
            <a:r>
              <a:rPr lang="x-none" b="1" dirty="0"/>
              <a:t>динара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dirty="0"/>
              <a:t>Шта су расходи и </a:t>
            </a:r>
            <a:r>
              <a:rPr lang="x-none"/>
              <a:t>издаци </a:t>
            </a:r>
            <a:r>
              <a:rPr lang="sr-Cyrl-BA" dirty="0" smtClean="0"/>
              <a:t>Одлуке</a:t>
            </a:r>
            <a:r>
              <a:rPr lang="x-none" smtClean="0"/>
              <a:t>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88619763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220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x-none" sz="3000" b="1" dirty="0"/>
              <a:t>Структура планираних расхода и </a:t>
            </a:r>
            <a:r>
              <a:rPr lang="x-none" sz="3000" b="1"/>
              <a:t>издатака </a:t>
            </a:r>
            <a:r>
              <a:rPr lang="sr-Cyrl-BA" sz="3000" b="1" dirty="0" smtClean="0"/>
              <a:t>Одлуке о привремњном финансирању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19474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1549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3200" b="1" dirty="0"/>
              <a:t>Структура планираних расхода и </a:t>
            </a:r>
            <a:r>
              <a:rPr lang="x-none" sz="3200" b="1"/>
              <a:t>издатака </a:t>
            </a:r>
            <a:r>
              <a:rPr lang="sr-Cyrl-BA" sz="3200" b="1" dirty="0" smtClean="0"/>
              <a:t>Одлуке о привременом финансирању</a:t>
            </a:r>
            <a:endParaRPr lang="en-US" sz="3200" b="1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E67EA4FA-4D59-480A-942F-8112EB0273F8}"/>
              </a:ext>
            </a:extLst>
          </p:cNvPr>
          <p:cNvGraphicFramePr>
            <a:graphicFrameLocks/>
          </p:cNvGraphicFramePr>
          <p:nvPr/>
        </p:nvGraphicFramePr>
        <p:xfrm>
          <a:off x="1076325" y="1028700"/>
          <a:ext cx="6991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688675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x-none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91730198"/>
              </p:ext>
            </p:extLst>
          </p:nvPr>
        </p:nvGraphicFramePr>
        <p:xfrm>
          <a:off x="91846" y="767322"/>
          <a:ext cx="8960308" cy="554008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="" xmlns:a16="http://schemas.microsoft.com/office/drawing/2014/main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="" xmlns:a16="http://schemas.microsoft.com/office/drawing/2014/main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/>
                        <a:t>Средства из Одлуке о буџету </a:t>
                      </a:r>
                      <a:r>
                        <a:rPr lang="x-none" sz="1200"/>
                        <a:t>за </a:t>
                      </a:r>
                      <a:r>
                        <a:rPr lang="x-none" sz="1200" smtClean="0"/>
                        <a:t>20</a:t>
                      </a:r>
                      <a:r>
                        <a:rPr lang="sr-Cyrl-CS" sz="1200" dirty="0" smtClean="0"/>
                        <a:t>21</a:t>
                      </a:r>
                      <a:r>
                        <a:rPr lang="x-none" sz="1200" smtClean="0"/>
                        <a:t>. </a:t>
                      </a:r>
                      <a:r>
                        <a:rPr lang="x-none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x-none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9,663,884.54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12,110,000.00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6,186,000.00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245616700"/>
                  </a:ext>
                </a:extLst>
              </a:tr>
              <a:tr h="272806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14,054,138.51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23,047,000.00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10,955,000.00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4,433,500.00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8,125,000.28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4,980,000.00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7,750,000.00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2,500,000.00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712639953"/>
                  </a:ext>
                </a:extLst>
              </a:tr>
              <a:tr h="314621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28,828,304.00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10,337,696.00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17. </a:t>
                      </a:r>
                      <a:r>
                        <a:rPr lang="x-none" sz="1200"/>
                        <a:t>Енергетска </a:t>
                      </a:r>
                      <a:r>
                        <a:rPr lang="x-none" sz="1200" smtClean="0"/>
                        <a:t>ефикасност </a:t>
                      </a:r>
                      <a:r>
                        <a:rPr lang="x-none" sz="1200" dirty="0"/>
                        <a:t>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2,800,000.00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19978124"/>
                  </a:ext>
                </a:extLst>
              </a:tr>
              <a:tr h="152353">
                <a:tc>
                  <a:txBody>
                    <a:bodyPr/>
                    <a:lstStyle/>
                    <a:p>
                      <a:r>
                        <a:rPr lang="x-none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145,770,523.33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22740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x-none" sz="3100" b="1" dirty="0"/>
              <a:t>Структура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E67EA4FA-4D59-480A-942F-8112EB0273F8}"/>
              </a:ext>
            </a:extLst>
          </p:cNvPr>
          <p:cNvGraphicFramePr>
            <a:graphicFrameLocks/>
          </p:cNvGraphicFramePr>
          <p:nvPr/>
        </p:nvGraphicFramePr>
        <p:xfrm>
          <a:off x="1076325" y="1028700"/>
          <a:ext cx="6991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345339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97453060"/>
              </p:ext>
            </p:extLst>
          </p:nvPr>
        </p:nvGraphicFramePr>
        <p:xfrm>
          <a:off x="899592" y="1340769"/>
          <a:ext cx="7560841" cy="1828466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189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19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x-none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x-none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9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Latn-CS" sz="1500" dirty="0" smtClean="0">
                          <a:effectLst/>
                        </a:rPr>
                        <a:t>2</a:t>
                      </a:r>
                      <a:r>
                        <a:rPr lang="en-US" sz="1500" dirty="0" smtClean="0">
                          <a:effectLst/>
                        </a:rPr>
                        <a:t>3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CS" sz="1500" dirty="0" smtClean="0">
                          <a:effectLst/>
                        </a:rPr>
                        <a:t>2</a:t>
                      </a:r>
                      <a:r>
                        <a:rPr lang="en-US" sz="1500" dirty="0" smtClean="0">
                          <a:effectLst/>
                        </a:rPr>
                        <a:t>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2025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Изградња зелене пијаце у </a:t>
                      </a:r>
                      <a:r>
                        <a:rPr lang="sr-Cyrl-CS" sz="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Баточини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223.052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2.000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Израда пројектне документације за рехабилитацију улице Вука Караџића у Брзану (Калиготић)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600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Израда пројектне документације за </a:t>
                      </a:r>
                      <a:r>
                        <a:rPr lang="sr-Cyrl-RS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прикључак истуреног одељења основне школе у Брзану  на водоводну мрежу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x-none" sz="3000" dirty="0"/>
              <a:t>Најважнији капитални пројекти</a:t>
            </a:r>
            <a:endParaRPr 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21742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C:\Documents and Settings\mpopovic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28604"/>
            <a:ext cx="3314700" cy="1785950"/>
          </a:xfrm>
          <a:prstGeom prst="rect">
            <a:avLst/>
          </a:prstGeom>
          <a:noFill/>
        </p:spPr>
      </p:pic>
      <p:pic>
        <p:nvPicPr>
          <p:cNvPr id="1027" name="Picture 3" descr="C:\Documents and Settings\mpopovic\Desktop\Srednja-škola-Nikola-Tesla-Batočin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357166"/>
            <a:ext cx="3786214" cy="20002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8" name="Picture 4" descr="C:\Documents and Settings\mpopovic\Desktop\44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3286124"/>
            <a:ext cx="4000528" cy="2997000"/>
          </a:xfrm>
          <a:prstGeom prst="rect">
            <a:avLst/>
          </a:prstGeom>
          <a:noFill/>
        </p:spPr>
      </p:pic>
      <p:pic>
        <p:nvPicPr>
          <p:cNvPr id="1029" name="Picture 5" descr="C:\Documents and Settings\mpopovic\Desktop\Opstin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21137149">
            <a:off x="4626241" y="4460556"/>
            <a:ext cx="3973265" cy="2140460"/>
          </a:xfrm>
          <a:prstGeom prst="rect">
            <a:avLst/>
          </a:prstGeom>
          <a:noFill/>
        </p:spPr>
      </p:pic>
      <p:pic>
        <p:nvPicPr>
          <p:cNvPr id="1030" name="Picture 6" descr="C:\Documents and Settings\mpopovic\Desktop\skola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72066" y="2714620"/>
            <a:ext cx="2943212" cy="1714513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06708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86"/>
          </a:xfrm>
        </p:spPr>
        <p:txBody>
          <a:bodyPr>
            <a:normAutofit/>
          </a:bodyPr>
          <a:lstStyle/>
          <a:p>
            <a:r>
              <a:rPr lang="x-none" sz="2800" dirty="0"/>
              <a:t>Најважнији пројекти од интереса за локалну заједницу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="" xmlns:a16="http://schemas.microsoft.com/office/drawing/2014/main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48133880"/>
              </p:ext>
            </p:extLst>
          </p:nvPr>
        </p:nvGraphicFramePr>
        <p:xfrm>
          <a:off x="457200" y="1340768"/>
          <a:ext cx="7751203" cy="1117889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2945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69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98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8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801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x-none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x-none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0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CS" sz="1500" dirty="0" smtClean="0">
                          <a:effectLst/>
                        </a:rPr>
                        <a:t>2</a:t>
                      </a:r>
                      <a:r>
                        <a:rPr lang="en-US" sz="1500" dirty="0" smtClean="0">
                          <a:effectLst/>
                        </a:rPr>
                        <a:t>3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CS" sz="1500" dirty="0" smtClean="0">
                          <a:effectLst/>
                        </a:rPr>
                        <a:t>2</a:t>
                      </a:r>
                      <a:r>
                        <a:rPr lang="en-US" sz="1500" dirty="0" smtClean="0">
                          <a:effectLst/>
                        </a:rPr>
                        <a:t>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2025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зелене пијаце у Баточини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223.052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2.000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207943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x-none" dirty="0"/>
          </a:p>
          <a:p>
            <a:pPr marL="0" indent="0" algn="just">
              <a:buNone/>
            </a:pPr>
            <a:r>
              <a:rPr lang="x-none" dirty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endParaRPr lang="x-none" dirty="0"/>
          </a:p>
          <a:p>
            <a:pPr marL="0" indent="0" algn="just">
              <a:buNone/>
            </a:pPr>
            <a:r>
              <a:rPr lang="sr-Cyrl-CS" dirty="0" smtClean="0"/>
              <a:t>	</a:t>
            </a:r>
            <a:r>
              <a:rPr lang="x-none" smtClean="0"/>
              <a:t>Уколико </a:t>
            </a:r>
            <a:r>
              <a:rPr lang="x-none" dirty="0"/>
              <a:t>сте заинтересовани да сагледате у целини </a:t>
            </a:r>
            <a:r>
              <a:rPr lang="x-none"/>
              <a:t>Одлуку </a:t>
            </a:r>
            <a:r>
              <a:rPr lang="x-none" smtClean="0"/>
              <a:t>о</a:t>
            </a:r>
            <a:r>
              <a:rPr lang="en-US" dirty="0" smtClean="0"/>
              <a:t> </a:t>
            </a:r>
            <a:r>
              <a:rPr lang="sr-Cyrl-BA" dirty="0" smtClean="0"/>
              <a:t>привременом финансирању општине Баточина за период јануар – март </a:t>
            </a:r>
            <a:r>
              <a:rPr lang="x-none" smtClean="0"/>
              <a:t> за 20</a:t>
            </a:r>
            <a:r>
              <a:rPr lang="sr-Cyrl-CS" dirty="0" smtClean="0"/>
              <a:t>2</a:t>
            </a:r>
            <a:r>
              <a:rPr lang="sr-Cyrl-BA" dirty="0" smtClean="0"/>
              <a:t>4</a:t>
            </a:r>
            <a:r>
              <a:rPr lang="x-none" smtClean="0"/>
              <a:t>. </a:t>
            </a:r>
            <a:r>
              <a:rPr lang="x-none" dirty="0"/>
              <a:t>годину, исту можете преузети на следећем </a:t>
            </a:r>
            <a:r>
              <a:rPr lang="x-none"/>
              <a:t>линку </a:t>
            </a:r>
            <a:r>
              <a:rPr lang="sr-Cyrl-CS" dirty="0" smtClean="0"/>
              <a:t>званичне </a:t>
            </a:r>
            <a:r>
              <a:rPr lang="x-none" smtClean="0"/>
              <a:t>интернет </a:t>
            </a:r>
            <a:r>
              <a:rPr lang="x-none"/>
              <a:t>странице </a:t>
            </a:r>
            <a:r>
              <a:rPr lang="sr-Cyrl-CS" dirty="0" smtClean="0"/>
              <a:t>општине Баточина</a:t>
            </a:r>
            <a:r>
              <a:rPr lang="x-none" smtClean="0"/>
              <a:t>: </a:t>
            </a:r>
            <a:r>
              <a:rPr lang="en-US" dirty="0" err="1" smtClean="0">
                <a:hlinkClick r:id="rId2"/>
              </a:rPr>
              <a:t>http://www.sobatocina.org.rs/budzet.html</a:t>
            </a:r>
            <a:r>
              <a:rPr lang="x-none" smtClean="0">
                <a:solidFill>
                  <a:srgbClr val="FF0000"/>
                </a:solidFill>
              </a:rPr>
              <a:t>  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276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x-none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x-none" dirty="0"/>
              <a:t>Ко се финансира </a:t>
            </a:r>
            <a:r>
              <a:rPr lang="x-none"/>
              <a:t>из </a:t>
            </a:r>
            <a:r>
              <a:rPr lang="sr-Cyrl-BA" dirty="0" smtClean="0"/>
              <a:t>Одлуке о привременом финансирању</a:t>
            </a:r>
            <a:r>
              <a:rPr lang="x-none" smtClean="0"/>
              <a:t>?</a:t>
            </a:r>
            <a:endParaRPr lang="x-none" dirty="0"/>
          </a:p>
          <a:p>
            <a:pPr marL="342900" indent="-342900">
              <a:buFont typeface="+mj-lt"/>
              <a:buAutoNum type="arabicPeriod"/>
            </a:pPr>
            <a:r>
              <a:rPr lang="x-none" smtClean="0"/>
              <a:t>Како настаје </a:t>
            </a:r>
            <a:r>
              <a:rPr lang="sr-Cyrl-BA" dirty="0" smtClean="0"/>
              <a:t>Одлука о привременом финансирању</a:t>
            </a:r>
            <a:r>
              <a:rPr lang="en-US" dirty="0" smtClean="0"/>
              <a:t>?</a:t>
            </a:r>
            <a:endParaRPr lang="x-none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x-none" smtClean="0"/>
              <a:t>Појам </a:t>
            </a:r>
            <a:r>
              <a:rPr lang="sr-Cyrl-BA" dirty="0" smtClean="0"/>
              <a:t>Одлуке о привременом финансирању</a:t>
            </a:r>
            <a:endParaRPr lang="x-none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x-none" smtClean="0"/>
              <a:t>Шта су приходи и примања </a:t>
            </a:r>
            <a:r>
              <a:rPr lang="sr-Cyrl-BA" dirty="0" smtClean="0"/>
              <a:t>Одлуке</a:t>
            </a:r>
            <a:r>
              <a:rPr lang="x-none" smtClean="0"/>
              <a:t>?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x-none" smtClean="0"/>
              <a:t>Структура планираних прихода и примања за 20</a:t>
            </a:r>
            <a:r>
              <a:rPr lang="sr-Latn-CS" dirty="0" smtClean="0"/>
              <a:t>2</a:t>
            </a:r>
            <a:r>
              <a:rPr lang="sr-Cyrl-BA" dirty="0" smtClean="0"/>
              <a:t>4</a:t>
            </a:r>
            <a:r>
              <a:rPr lang="x-none" smtClean="0"/>
              <a:t>. годину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x-none" smtClean="0"/>
              <a:t>На </a:t>
            </a:r>
            <a:r>
              <a:rPr lang="x-none" dirty="0"/>
              <a:t>шта се троше јавна средства</a:t>
            </a:r>
            <a:r>
              <a:rPr lang="en-US" dirty="0"/>
              <a:t>?</a:t>
            </a:r>
            <a:endParaRPr lang="x-non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</a:t>
            </a:r>
            <a:r>
              <a:rPr lang="ru-RU" dirty="0" smtClean="0"/>
              <a:t>Одлуке?</a:t>
            </a:r>
            <a:endParaRPr lang="x-none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smtClean="0"/>
              <a:t>Структура планираних расхода и издатака за 20</a:t>
            </a:r>
            <a:r>
              <a:rPr lang="sr-Latn-CS" dirty="0" smtClean="0"/>
              <a:t>2</a:t>
            </a:r>
            <a:r>
              <a:rPr lang="sr-Cyrl-BA" dirty="0" smtClean="0"/>
              <a:t>4</a:t>
            </a:r>
            <a:r>
              <a:rPr lang="x-none" smtClean="0"/>
              <a:t>. 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smtClean="0"/>
              <a:t>Расходи </a:t>
            </a:r>
            <a:r>
              <a:rPr lang="sr-Cyrl-BA" dirty="0" smtClean="0"/>
              <a:t>Одлуке</a:t>
            </a:r>
            <a:r>
              <a:rPr lang="x-none" smtClean="0"/>
              <a:t>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smtClean="0"/>
              <a:t>Расходи</a:t>
            </a:r>
            <a:r>
              <a:rPr lang="sr-Cyrl-BA" dirty="0" smtClean="0"/>
              <a:t> Одлуке </a:t>
            </a:r>
            <a:r>
              <a:rPr lang="x-none" smtClean="0"/>
              <a:t>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smtClean="0"/>
              <a:t>Најважнији капитални пројекти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smtClean="0"/>
              <a:t>Најважнији пројекти од интереса за локалну заједницу</a:t>
            </a:r>
            <a:endParaRPr lang="x-none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dirty="0"/>
              <a:t>	</a:t>
            </a:r>
            <a:r>
              <a:rPr lang="x-none" b="1" dirty="0"/>
              <a:t>Драги суграђани и </a:t>
            </a:r>
            <a:r>
              <a:rPr lang="x-none" b="1" dirty="0" err="1"/>
              <a:t>суграђанке</a:t>
            </a:r>
            <a:r>
              <a:rPr lang="x-none" b="1" dirty="0"/>
              <a:t>,</a:t>
            </a:r>
          </a:p>
          <a:p>
            <a:endParaRPr lang="en-US" dirty="0"/>
          </a:p>
          <a:p>
            <a:pPr algn="just"/>
            <a:r>
              <a:rPr lang="x-none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x-none" dirty="0"/>
              <a:t>	Грађански буџет представља сажет и јасан приказ </a:t>
            </a:r>
            <a:r>
              <a:rPr lang="x-none"/>
              <a:t>Одлуке </a:t>
            </a:r>
            <a:r>
              <a:rPr lang="sr-Cyrl-BA" dirty="0" smtClean="0"/>
              <a:t>привременом финансирању </a:t>
            </a:r>
            <a:r>
              <a:rPr lang="x-none" smtClean="0"/>
              <a:t>општине</a:t>
            </a:r>
            <a:r>
              <a:rPr lang="x-none" smtClean="0">
                <a:solidFill>
                  <a:srgbClr val="FF0000"/>
                </a:solidFill>
              </a:rPr>
              <a:t> </a:t>
            </a:r>
            <a:r>
              <a:rPr lang="sr-Cyrl-CS" dirty="0" smtClean="0"/>
              <a:t>Баточина</a:t>
            </a:r>
            <a:r>
              <a:rPr lang="x-none" smtClean="0">
                <a:solidFill>
                  <a:srgbClr val="FF0000"/>
                </a:solidFill>
              </a:rPr>
              <a:t> </a:t>
            </a:r>
            <a:r>
              <a:rPr lang="x-none"/>
              <a:t>за </a:t>
            </a:r>
            <a:r>
              <a:rPr lang="sr-Cyrl-BA" dirty="0" smtClean="0"/>
              <a:t>период јануар – март </a:t>
            </a:r>
            <a:r>
              <a:rPr lang="x-none" smtClean="0"/>
              <a:t>20</a:t>
            </a:r>
            <a:r>
              <a:rPr lang="sr-Latn-CS" dirty="0" smtClean="0"/>
              <a:t>2</a:t>
            </a:r>
            <a:r>
              <a:rPr lang="sr-Cyrl-BA" dirty="0" smtClean="0"/>
              <a:t>4</a:t>
            </a:r>
            <a:r>
              <a:rPr lang="x-none" smtClean="0"/>
              <a:t>. </a:t>
            </a:r>
            <a:r>
              <a:rPr lang="x-none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x-none"/>
              <a:t>	</a:t>
            </a:r>
            <a:endParaRPr lang="x-none" dirty="0"/>
          </a:p>
          <a:p>
            <a:endParaRPr lang="en-US" dirty="0"/>
          </a:p>
          <a:p>
            <a:pPr algn="just"/>
            <a:r>
              <a:rPr lang="x-none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</a:t>
            </a:r>
            <a:r>
              <a:rPr lang="ru-RU" dirty="0" smtClean="0"/>
              <a:t>у </a:t>
            </a:r>
            <a:r>
              <a:rPr lang="ru-RU" dirty="0"/>
              <a:t>заједничком постављању циљева, дефинисању приоритета и планирању развоја наше општине.</a:t>
            </a:r>
            <a:endParaRPr lang="x-none" dirty="0"/>
          </a:p>
          <a:p>
            <a:pPr algn="r"/>
            <a:endParaRPr lang="x-none" dirty="0"/>
          </a:p>
          <a:p>
            <a:pPr algn="r"/>
            <a:r>
              <a:rPr lang="sr-Cyrl-BA" dirty="0" smtClean="0"/>
              <a:t>Дејан Аранђеловић</a:t>
            </a:r>
            <a:endParaRPr lang="x-none" dirty="0"/>
          </a:p>
          <a:p>
            <a:pPr algn="r"/>
            <a:r>
              <a:rPr lang="x-none"/>
              <a:t>Председник </a:t>
            </a:r>
            <a:r>
              <a:rPr lang="sr-Cyrl-BA" dirty="0" smtClean="0"/>
              <a:t>привременог органа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</a:t>
            </a:r>
            <a:r>
              <a:rPr lang="ru-RU" sz="3000" b="1" dirty="0" smtClean="0"/>
              <a:t>Одлуке о привременом финансирању?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175254" cy="205105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x-none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5"/>
            <a:ext cx="4038600" cy="240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Народна библиотека «Вук Караџић»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</a:t>
            </a:r>
            <a:r>
              <a:rPr lang="ru-RU" altLang="en-US" sz="1700" dirty="0">
                <a:cs typeface="Calibri" panose="020F0502020204030204" pitchFamily="34" charset="0"/>
              </a:rPr>
              <a:t>Културни </a:t>
            </a:r>
            <a:r>
              <a:rPr lang="ru-RU" altLang="en-US" sz="1700" dirty="0" smtClean="0">
                <a:cs typeface="Calibri" panose="020F0502020204030204" pitchFamily="34" charset="0"/>
              </a:rPr>
              <a:t>центар «Доситеј Обрадовић»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</a:t>
            </a:r>
            <a:r>
              <a:rPr lang="ru-RU" altLang="en-US" sz="1700" dirty="0">
                <a:cs typeface="Calibri" panose="020F0502020204030204" pitchFamily="34" charset="0"/>
              </a:rPr>
              <a:t>Предшколска </a:t>
            </a:r>
            <a:r>
              <a:rPr lang="ru-RU" altLang="en-US" sz="1700" dirty="0" smtClean="0">
                <a:cs typeface="Calibri" panose="020F0502020204030204" pitchFamily="34" charset="0"/>
              </a:rPr>
              <a:t>установа «Полетарац»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</a:t>
            </a:r>
            <a:r>
              <a:rPr lang="ru-RU" altLang="en-US" sz="1700" dirty="0">
                <a:cs typeface="Calibri" panose="020F0502020204030204" pitchFamily="34" charset="0"/>
              </a:rPr>
              <a:t>Месне 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982665"/>
            <a:ext cx="4038600" cy="2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Образовне институције (школе)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Дом здравља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Центар </a:t>
            </a:r>
            <a:r>
              <a:rPr lang="ru-RU" altLang="en-US" sz="1700" dirty="0">
                <a:cs typeface="Calibri" panose="020F0502020204030204" pitchFamily="34" charset="0"/>
              </a:rPr>
              <a:t>за социјални </a:t>
            </a:r>
            <a:r>
              <a:rPr lang="ru-RU" altLang="en-US" sz="1700" dirty="0" smtClean="0">
                <a:cs typeface="Calibri" panose="020F0502020204030204" pitchFamily="34" charset="0"/>
              </a:rPr>
              <a:t>рад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x-none" sz="3000" b="1" dirty="0"/>
              <a:t>Како </a:t>
            </a:r>
            <a:r>
              <a:rPr lang="x-none" sz="3000" b="1"/>
              <a:t>настаје </a:t>
            </a:r>
            <a:r>
              <a:rPr lang="sr-Cyrl-BA" sz="3000" b="1" dirty="0" smtClean="0"/>
              <a:t>Одлука о привременом финансирању</a:t>
            </a:r>
            <a:r>
              <a:rPr lang="x-none" sz="3000" b="1" smtClean="0"/>
              <a:t> </a:t>
            </a:r>
            <a:r>
              <a:rPr lang="x-none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sr-Cyrl-BA" sz="1700" dirty="0" smtClean="0"/>
          </a:p>
          <a:p>
            <a:pPr algn="just"/>
            <a:r>
              <a:rPr lang="x-none" sz="1700" smtClean="0"/>
              <a:t>То </a:t>
            </a:r>
            <a:r>
              <a:rPr lang="x-none" sz="1700" dirty="0"/>
              <a:t>значи да овај документ представља предвиђање колико ће се новца од грађана и привреде у </a:t>
            </a:r>
            <a:r>
              <a:rPr lang="x-none" sz="1700"/>
              <a:t>току </a:t>
            </a:r>
            <a:r>
              <a:rPr lang="sr-Cyrl-BA" sz="1700" dirty="0" smtClean="0"/>
              <a:t>периода јануар – март 2024. године </a:t>
            </a:r>
            <a:r>
              <a:rPr lang="x-none" sz="1700" smtClean="0"/>
              <a:t>прикупити </a:t>
            </a:r>
            <a:r>
              <a:rPr lang="x-none" sz="1700" dirty="0"/>
              <a:t>и на који начин ће се тај новац трошити.</a:t>
            </a:r>
          </a:p>
          <a:p>
            <a:pPr algn="just"/>
            <a:endParaRPr lang="sr-Cyrl-BA" sz="1700" dirty="0" smtClean="0"/>
          </a:p>
          <a:p>
            <a:pPr algn="just"/>
            <a:r>
              <a:rPr lang="sr-Cyrl-CS" sz="1600" dirty="0" smtClean="0"/>
              <a:t>С обзиром да је  донета </a:t>
            </a:r>
            <a:r>
              <a:rPr lang="en-US" sz="1600" dirty="0" err="1" smtClean="0"/>
              <a:t>Одлука</a:t>
            </a:r>
            <a:r>
              <a:rPr lang="en-US" sz="1600" dirty="0" smtClean="0"/>
              <a:t> о </a:t>
            </a:r>
            <a:r>
              <a:rPr lang="en-US" sz="1600" dirty="0" err="1" smtClean="0"/>
              <a:t>распуштању</a:t>
            </a:r>
            <a:r>
              <a:rPr lang="en-US" sz="1600" dirty="0" smtClean="0"/>
              <a:t> </a:t>
            </a:r>
            <a:r>
              <a:rPr lang="en-US" sz="1600" dirty="0" err="1" smtClean="0"/>
              <a:t>Скупштине</a:t>
            </a:r>
            <a:r>
              <a:rPr lang="en-US" sz="1600" dirty="0" smtClean="0"/>
              <a:t> </a:t>
            </a:r>
            <a:r>
              <a:rPr lang="en-US" sz="1600" dirty="0" err="1" smtClean="0"/>
              <a:t>општине</a:t>
            </a:r>
            <a:r>
              <a:rPr lang="en-US" sz="1600" dirty="0" smtClean="0"/>
              <a:t> </a:t>
            </a:r>
            <a:r>
              <a:rPr lang="en-US" sz="1600" dirty="0" err="1" smtClean="0"/>
              <a:t>Баточина</a:t>
            </a:r>
            <a:r>
              <a:rPr lang="en-US" sz="1600" dirty="0" smtClean="0"/>
              <a:t> и </a:t>
            </a:r>
            <a:r>
              <a:rPr lang="en-US" sz="1600" dirty="0" err="1" smtClean="0"/>
              <a:t>образовањ</a:t>
            </a:r>
            <a:r>
              <a:rPr lang="en-US" sz="1600" dirty="0" smtClean="0"/>
              <a:t> у </a:t>
            </a:r>
            <a:r>
              <a:rPr lang="en-US" sz="1600" dirty="0" err="1" smtClean="0"/>
              <a:t>Привременог</a:t>
            </a:r>
            <a:r>
              <a:rPr lang="en-US" sz="1600" dirty="0" smtClean="0"/>
              <a:t> </a:t>
            </a:r>
            <a:r>
              <a:rPr lang="en-US" sz="1600" dirty="0" err="1" smtClean="0"/>
              <a:t>органа</a:t>
            </a:r>
            <a:r>
              <a:rPr lang="en-US" sz="1600" dirty="0" smtClean="0"/>
              <a:t> </a:t>
            </a:r>
            <a:r>
              <a:rPr lang="en-US" sz="1600" dirty="0" err="1" smtClean="0"/>
              <a:t>општине</a:t>
            </a:r>
            <a:r>
              <a:rPr lang="en-US" sz="1600" dirty="0" smtClean="0"/>
              <a:t> </a:t>
            </a:r>
            <a:r>
              <a:rPr lang="en-US" sz="1600" dirty="0" err="1" smtClean="0"/>
              <a:t>Баточина</a:t>
            </a:r>
            <a:r>
              <a:rPr lang="en-US" sz="1600" dirty="0" smtClean="0"/>
              <a:t> („</a:t>
            </a:r>
            <a:r>
              <a:rPr lang="en-US" sz="1600" dirty="0" err="1" smtClean="0"/>
              <a:t>Службени</a:t>
            </a:r>
            <a:r>
              <a:rPr lang="en-US" sz="1600" dirty="0" smtClean="0"/>
              <a:t> </a:t>
            </a:r>
            <a:r>
              <a:rPr lang="en-US" sz="1600" dirty="0" err="1" smtClean="0"/>
              <a:t>гласник</a:t>
            </a:r>
            <a:r>
              <a:rPr lang="en-US" sz="1600" dirty="0" smtClean="0"/>
              <a:t> </a:t>
            </a:r>
            <a:r>
              <a:rPr lang="en-US" sz="1600" dirty="0" err="1" smtClean="0"/>
              <a:t>Републике</a:t>
            </a:r>
            <a:r>
              <a:rPr lang="en-US" sz="1600" dirty="0" smtClean="0"/>
              <a:t> </a:t>
            </a:r>
            <a:r>
              <a:rPr lang="en-US" sz="1600" dirty="0" err="1" smtClean="0"/>
              <a:t>Србије“,број</a:t>
            </a:r>
            <a:r>
              <a:rPr lang="en-US" sz="1600" dirty="0" smtClean="0"/>
              <a:t> 94/2023), a </a:t>
            </a:r>
            <a:r>
              <a:rPr lang="en-US" sz="1600" dirty="0" err="1" smtClean="0"/>
              <a:t>Скупштина</a:t>
            </a:r>
            <a:r>
              <a:rPr lang="en-US" sz="1600" dirty="0" smtClean="0"/>
              <a:t> </a:t>
            </a:r>
            <a:r>
              <a:rPr lang="en-US" sz="1600" dirty="0" err="1" smtClean="0"/>
              <a:t>општине</a:t>
            </a:r>
            <a:r>
              <a:rPr lang="en-US" sz="1600" dirty="0" smtClean="0"/>
              <a:t> </a:t>
            </a:r>
            <a:r>
              <a:rPr lang="en-US" sz="1600" dirty="0" err="1" smtClean="0"/>
              <a:t>Баточина</a:t>
            </a:r>
            <a:r>
              <a:rPr lang="en-US" sz="1600" dirty="0" smtClean="0"/>
              <a:t> </a:t>
            </a:r>
            <a:r>
              <a:rPr lang="en-US" sz="1600" dirty="0" err="1" smtClean="0"/>
              <a:t>није</a:t>
            </a:r>
            <a:r>
              <a:rPr lang="en-US" sz="1600" dirty="0" smtClean="0"/>
              <a:t> </a:t>
            </a:r>
            <a:r>
              <a:rPr lang="en-US" sz="1600" dirty="0" err="1" smtClean="0"/>
              <a:t>донела</a:t>
            </a:r>
            <a:r>
              <a:rPr lang="en-US" sz="1600" dirty="0" smtClean="0"/>
              <a:t> </a:t>
            </a:r>
            <a:r>
              <a:rPr lang="en-US" sz="1600" dirty="0" err="1" smtClean="0"/>
              <a:t>буџет</a:t>
            </a:r>
            <a:r>
              <a:rPr lang="en-US" sz="1600" dirty="0" smtClean="0"/>
              <a:t> у </a:t>
            </a:r>
            <a:r>
              <a:rPr lang="en-US" sz="1600" dirty="0" err="1" smtClean="0"/>
              <a:t>року</a:t>
            </a:r>
            <a:r>
              <a:rPr lang="en-US" sz="1600" dirty="0" smtClean="0"/>
              <a:t> </a:t>
            </a:r>
            <a:r>
              <a:rPr lang="en-US" sz="1600" dirty="0" err="1" smtClean="0"/>
              <a:t>утврђеним</a:t>
            </a:r>
            <a:r>
              <a:rPr lang="en-US" sz="1600" dirty="0" smtClean="0"/>
              <a:t> </a:t>
            </a:r>
            <a:r>
              <a:rPr lang="en-US" sz="1600" dirty="0" err="1" smtClean="0"/>
              <a:t>буџетским</a:t>
            </a:r>
            <a:r>
              <a:rPr lang="en-US" sz="1600" dirty="0" smtClean="0"/>
              <a:t> </a:t>
            </a:r>
            <a:r>
              <a:rPr lang="en-US" sz="1600" dirty="0" err="1" smtClean="0"/>
              <a:t>календаром</a:t>
            </a:r>
            <a:r>
              <a:rPr lang="en-US" sz="1600" dirty="0" smtClean="0"/>
              <a:t>, </a:t>
            </a:r>
            <a:r>
              <a:rPr lang="en-US" sz="1600" dirty="0" err="1" smtClean="0"/>
              <a:t>општина</a:t>
            </a:r>
            <a:r>
              <a:rPr lang="en-US" sz="1600" dirty="0" smtClean="0"/>
              <a:t>  </a:t>
            </a:r>
            <a:r>
              <a:rPr lang="en-US" sz="1600" dirty="0" err="1" smtClean="0"/>
              <a:t>вршиће</a:t>
            </a:r>
            <a:r>
              <a:rPr lang="en-US" sz="1600" dirty="0" smtClean="0"/>
              <a:t> </a:t>
            </a:r>
            <a:r>
              <a:rPr lang="en-US" sz="1600" dirty="0" err="1" smtClean="0"/>
              <a:t>привремено</a:t>
            </a:r>
            <a:r>
              <a:rPr lang="en-US" sz="1600" dirty="0" smtClean="0"/>
              <a:t> </a:t>
            </a:r>
            <a:r>
              <a:rPr lang="en-US" sz="1600" dirty="0" err="1" smtClean="0"/>
              <a:t>финансирањеу</a:t>
            </a:r>
            <a:r>
              <a:rPr lang="en-US" sz="1600" dirty="0" smtClean="0"/>
              <a:t> </a:t>
            </a:r>
            <a:r>
              <a:rPr lang="en-US" sz="1600" dirty="0" err="1" smtClean="0"/>
              <a:t>времену</a:t>
            </a:r>
            <a:r>
              <a:rPr lang="en-US" sz="1600" dirty="0" smtClean="0"/>
              <a:t> </a:t>
            </a:r>
            <a:r>
              <a:rPr lang="en-US" sz="1600" dirty="0" err="1" smtClean="0"/>
              <a:t>од</a:t>
            </a:r>
            <a:r>
              <a:rPr lang="en-US" sz="1600" dirty="0" smtClean="0"/>
              <a:t> </a:t>
            </a:r>
            <a:r>
              <a:rPr lang="en-US" sz="1600" dirty="0" err="1" smtClean="0"/>
              <a:t>најдуже</a:t>
            </a:r>
            <a:r>
              <a:rPr lang="en-US" sz="1600" dirty="0" smtClean="0"/>
              <a:t> </a:t>
            </a:r>
            <a:r>
              <a:rPr lang="en-US" sz="1600" dirty="0" err="1" smtClean="0"/>
              <a:t>прва</a:t>
            </a:r>
            <a:r>
              <a:rPr lang="en-US" sz="1600" dirty="0" smtClean="0"/>
              <a:t> </a:t>
            </a:r>
            <a:r>
              <a:rPr lang="en-US" sz="1600" dirty="0" err="1" smtClean="0"/>
              <a:t>три</a:t>
            </a:r>
            <a:r>
              <a:rPr lang="en-US" sz="1600" dirty="0" smtClean="0"/>
              <a:t> </a:t>
            </a:r>
            <a:r>
              <a:rPr lang="en-US" sz="1600" dirty="0" err="1" smtClean="0"/>
              <a:t>месеца</a:t>
            </a:r>
            <a:r>
              <a:rPr lang="en-US" sz="1600" dirty="0" smtClean="0"/>
              <a:t> </a:t>
            </a:r>
            <a:r>
              <a:rPr lang="en-US" sz="1600" dirty="0" err="1" smtClean="0"/>
              <a:t>фискалне</a:t>
            </a:r>
            <a:r>
              <a:rPr lang="en-US" sz="1600" dirty="0" smtClean="0"/>
              <a:t> 2024. </a:t>
            </a:r>
            <a:r>
              <a:rPr lang="en-US" sz="1600" dirty="0" err="1" smtClean="0"/>
              <a:t>године</a:t>
            </a:r>
            <a:r>
              <a:rPr lang="en-US" sz="1600" dirty="0" smtClean="0"/>
              <a:t>. </a:t>
            </a:r>
            <a:endParaRPr lang="en-US" sz="1700" dirty="0"/>
          </a:p>
          <a:p>
            <a:pPr algn="just"/>
            <a:endParaRPr lang="en-US" sz="1700" dirty="0"/>
          </a:p>
          <a:p>
            <a:pPr algn="just"/>
            <a:r>
              <a:rPr lang="x-none" sz="1700"/>
              <a:t>Председник </a:t>
            </a:r>
            <a:r>
              <a:rPr lang="sr-Cyrl-BA" sz="1700" dirty="0" smtClean="0"/>
              <a:t>привременог органа</a:t>
            </a:r>
            <a:r>
              <a:rPr lang="x-none" sz="1700" smtClean="0"/>
              <a:t> </a:t>
            </a:r>
            <a:r>
              <a:rPr lang="x-none" sz="1700" dirty="0"/>
              <a:t>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endParaRPr lang="en-US" sz="1700" dirty="0"/>
          </a:p>
          <a:p>
            <a:pPr algn="just"/>
            <a:r>
              <a:rPr lang="x-none" sz="1700" dirty="0"/>
              <a:t>Реалност је таква да постоје велике разлике између жеља и могућности, тако да </a:t>
            </a:r>
            <a:r>
              <a:rPr lang="x-none" sz="1700"/>
              <a:t>креирање </a:t>
            </a:r>
            <a:r>
              <a:rPr lang="sr-Cyrl-BA" sz="1700" dirty="0" smtClean="0"/>
              <a:t>финансирања за период јануар – март 2024. године</a:t>
            </a:r>
            <a:r>
              <a:rPr lang="x-none" sz="1700" smtClean="0"/>
              <a:t> </a:t>
            </a:r>
            <a:r>
              <a:rPr lang="x-none" sz="1700" dirty="0"/>
              <a:t>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="" xmlns:p14="http://schemas.microsoft.com/office/powerpoint/2010/main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7036294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156176" y="3429000"/>
            <a:ext cx="1224136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000" dirty="0"/>
              <a:t>Грађани и њихова удружења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5868144" y="4869160"/>
            <a:ext cx="2061442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000" smtClean="0"/>
              <a:t>Јавн</a:t>
            </a:r>
            <a:r>
              <a:rPr lang="sr-Cyrl-CS" sz="1000" dirty="0" smtClean="0"/>
              <a:t>о </a:t>
            </a:r>
            <a:r>
              <a:rPr lang="x-none" sz="1000" smtClean="0"/>
              <a:t>предузећ</a:t>
            </a:r>
            <a:r>
              <a:rPr lang="sr-Cyrl-CS" sz="1000" dirty="0" smtClean="0"/>
              <a:t>е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x-none" sz="3000" b="1" dirty="0"/>
              <a:t>На основу чега се </a:t>
            </a:r>
            <a:r>
              <a:rPr lang="x-none" sz="3000" b="1"/>
              <a:t>доноси </a:t>
            </a:r>
            <a:r>
              <a:rPr lang="sr-Cyrl-BA" sz="3000" b="1" dirty="0" smtClean="0"/>
              <a:t>Одлука о привременом финансирању </a:t>
            </a:r>
            <a:r>
              <a:rPr lang="en-US" sz="3000" b="1" dirty="0" smtClean="0"/>
              <a:t>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195913323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x-none" sz="2800" b="1" dirty="0"/>
              <a:t>Како се пуни општинска каса?</a:t>
            </a:r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x-none" sz="1700" dirty="0"/>
              <a:t>Укупни </a:t>
            </a:r>
            <a:r>
              <a:rPr lang="x-none" sz="1700" b="1" dirty="0"/>
              <a:t>јавни приходи и примања </a:t>
            </a:r>
            <a:r>
              <a:rPr lang="x-none" sz="1700"/>
              <a:t>општине </a:t>
            </a:r>
            <a:r>
              <a:rPr lang="sr-Cyrl-CS" sz="1700" dirty="0" smtClean="0"/>
              <a:t>Баточина</a:t>
            </a:r>
            <a:r>
              <a:rPr lang="x-none" sz="1700" smtClean="0"/>
              <a:t> за</a:t>
            </a:r>
            <a:r>
              <a:rPr lang="sr-Cyrl-BA" sz="1700" dirty="0" smtClean="0"/>
              <a:t> период јануар – март </a:t>
            </a:r>
            <a:r>
              <a:rPr lang="x-none" sz="1700" smtClean="0"/>
              <a:t> 20</a:t>
            </a:r>
            <a:r>
              <a:rPr lang="sr-Latn-CS" sz="1700" dirty="0" smtClean="0"/>
              <a:t>2</a:t>
            </a:r>
            <a:r>
              <a:rPr lang="sr-Cyrl-BA" sz="1700" dirty="0" smtClean="0"/>
              <a:t>4</a:t>
            </a:r>
            <a:r>
              <a:rPr lang="x-none" sz="1700" smtClean="0"/>
              <a:t>. </a:t>
            </a:r>
            <a:r>
              <a:rPr lang="x-none" sz="1700" dirty="0"/>
              <a:t>годину износе</a:t>
            </a:r>
          </a:p>
          <a:p>
            <a:pPr algn="just"/>
            <a:endParaRPr lang="x-none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x-none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x-none" sz="1700" dirty="0"/>
              <a:t>Одлуком </a:t>
            </a:r>
            <a:r>
              <a:rPr lang="x-none" sz="1700"/>
              <a:t>о </a:t>
            </a:r>
            <a:r>
              <a:rPr lang="sr-Cyrl-BA" sz="1700" dirty="0" smtClean="0"/>
              <a:t>привременом финансирању </a:t>
            </a:r>
            <a:r>
              <a:rPr lang="x-none" sz="1700" smtClean="0"/>
              <a:t>општине  </a:t>
            </a:r>
            <a:r>
              <a:rPr lang="sr-Cyrl-CS" sz="1700" dirty="0" smtClean="0"/>
              <a:t>Баточина</a:t>
            </a:r>
            <a:r>
              <a:rPr lang="x-none" sz="1700" smtClean="0"/>
              <a:t>  </a:t>
            </a:r>
            <a:r>
              <a:rPr lang="x-none" sz="1700"/>
              <a:t>за </a:t>
            </a:r>
            <a:r>
              <a:rPr lang="sr-Cyrl-BA" sz="1700" dirty="0" smtClean="0"/>
              <a:t>период јануар – март </a:t>
            </a:r>
            <a:r>
              <a:rPr lang="x-none" sz="1700" smtClean="0"/>
              <a:t>20</a:t>
            </a:r>
            <a:r>
              <a:rPr lang="sr-Latn-CS" sz="1700" dirty="0" smtClean="0"/>
              <a:t>2</a:t>
            </a:r>
            <a:r>
              <a:rPr lang="sr-Cyrl-BA" sz="1700" dirty="0" smtClean="0"/>
              <a:t>4</a:t>
            </a:r>
            <a:r>
              <a:rPr lang="x-none" sz="1700" smtClean="0"/>
              <a:t>. </a:t>
            </a:r>
            <a:r>
              <a:rPr lang="x-none" sz="1700" dirty="0"/>
              <a:t>годину планирана су средства из буџета општине у износу </a:t>
            </a:r>
            <a:r>
              <a:rPr lang="x-none" sz="1700"/>
              <a:t>од</a:t>
            </a:r>
            <a:r>
              <a:rPr lang="en-GB" sz="1700" dirty="0"/>
              <a:t> </a:t>
            </a:r>
            <a:r>
              <a:rPr lang="sr-Cyrl-BA" sz="1700" dirty="0" smtClean="0">
                <a:solidFill>
                  <a:srgbClr val="FF0000"/>
                </a:solidFill>
              </a:rPr>
              <a:t>129</a:t>
            </a:r>
            <a:r>
              <a:rPr lang="sr-Latn-CS" sz="1700" dirty="0" smtClean="0">
                <a:solidFill>
                  <a:srgbClr val="FF0000"/>
                </a:solidFill>
              </a:rPr>
              <a:t>.</a:t>
            </a:r>
            <a:r>
              <a:rPr lang="sr-Cyrl-BA" sz="1700" dirty="0" smtClean="0">
                <a:solidFill>
                  <a:srgbClr val="FF0000"/>
                </a:solidFill>
              </a:rPr>
              <a:t>271</a:t>
            </a:r>
            <a:r>
              <a:rPr lang="sr-Latn-CS" sz="1700" dirty="0" smtClean="0">
                <a:solidFill>
                  <a:srgbClr val="FF0000"/>
                </a:solidFill>
              </a:rPr>
              <a:t>.</a:t>
            </a:r>
            <a:r>
              <a:rPr lang="sr-Cyrl-BA" sz="1700" dirty="0" smtClean="0">
                <a:solidFill>
                  <a:srgbClr val="FF0000"/>
                </a:solidFill>
              </a:rPr>
              <a:t>5</a:t>
            </a:r>
            <a:r>
              <a:rPr lang="sr-Latn-CS" sz="1700" dirty="0" smtClean="0">
                <a:solidFill>
                  <a:srgbClr val="FF0000"/>
                </a:solidFill>
              </a:rPr>
              <a:t>00</a:t>
            </a:r>
            <a:r>
              <a:rPr lang="sr-Cyrl-CS" sz="1700" dirty="0" smtClean="0">
                <a:solidFill>
                  <a:srgbClr val="FF0000"/>
                </a:solidFill>
              </a:rPr>
              <a:t>,00 </a:t>
            </a:r>
            <a:r>
              <a:rPr lang="x-none" sz="1700" smtClean="0">
                <a:solidFill>
                  <a:srgbClr val="FF0000"/>
                </a:solidFill>
              </a:rPr>
              <a:t>динара</a:t>
            </a:r>
            <a:r>
              <a:rPr lang="x-none" sz="1700" dirty="0">
                <a:solidFill>
                  <a:srgbClr val="FF0000"/>
                </a:solidFill>
              </a:rPr>
              <a:t>, пренета средства из ранијих година у износу </a:t>
            </a:r>
            <a:r>
              <a:rPr lang="x-none" sz="1700">
                <a:solidFill>
                  <a:srgbClr val="FF0000"/>
                </a:solidFill>
              </a:rPr>
              <a:t>од </a:t>
            </a:r>
            <a:r>
              <a:rPr lang="sr-Cyrl-BA" sz="1700" dirty="0" smtClean="0">
                <a:solidFill>
                  <a:srgbClr val="FF0000"/>
                </a:solidFill>
              </a:rPr>
              <a:t>1</a:t>
            </a:r>
            <a:r>
              <a:rPr lang="sr-Latn-CS" sz="1700" dirty="0" smtClean="0">
                <a:solidFill>
                  <a:srgbClr val="FF0000"/>
                </a:solidFill>
              </a:rPr>
              <a:t>0.</a:t>
            </a:r>
            <a:r>
              <a:rPr lang="sr-Cyrl-BA" sz="1700" dirty="0" smtClean="0">
                <a:solidFill>
                  <a:srgbClr val="FF0000"/>
                </a:solidFill>
              </a:rPr>
              <a:t>863</a:t>
            </a:r>
            <a:r>
              <a:rPr lang="sr-Latn-CS" sz="1700" dirty="0" smtClean="0">
                <a:solidFill>
                  <a:srgbClr val="FF0000"/>
                </a:solidFill>
              </a:rPr>
              <a:t>.</a:t>
            </a:r>
            <a:r>
              <a:rPr lang="sr-Cyrl-BA" sz="1700" dirty="0" smtClean="0">
                <a:solidFill>
                  <a:srgbClr val="FF0000"/>
                </a:solidFill>
              </a:rPr>
              <a:t>884</a:t>
            </a:r>
            <a:r>
              <a:rPr lang="sr-Latn-CS" sz="1700" dirty="0" smtClean="0">
                <a:solidFill>
                  <a:srgbClr val="FF0000"/>
                </a:solidFill>
              </a:rPr>
              <a:t>,</a:t>
            </a:r>
            <a:r>
              <a:rPr lang="sr-Cyrl-BA" sz="1700" dirty="0" smtClean="0">
                <a:solidFill>
                  <a:srgbClr val="FF0000"/>
                </a:solidFill>
              </a:rPr>
              <a:t>82</a:t>
            </a:r>
            <a:r>
              <a:rPr lang="sr-Latn-CS" sz="1700" dirty="0" smtClean="0">
                <a:solidFill>
                  <a:srgbClr val="FF0000"/>
                </a:solidFill>
              </a:rPr>
              <a:t> </a:t>
            </a:r>
            <a:r>
              <a:rPr lang="x-none" sz="1700" smtClean="0">
                <a:solidFill>
                  <a:srgbClr val="FF0000"/>
                </a:solidFill>
              </a:rPr>
              <a:t>динара </a:t>
            </a:r>
            <a:r>
              <a:rPr lang="x-none" sz="1700" dirty="0">
                <a:solidFill>
                  <a:srgbClr val="FF0000"/>
                </a:solidFill>
              </a:rPr>
              <a:t>и средства из осталих извора у износу </a:t>
            </a:r>
            <a:r>
              <a:rPr lang="x-none" sz="1700">
                <a:solidFill>
                  <a:srgbClr val="FF0000"/>
                </a:solidFill>
              </a:rPr>
              <a:t>од </a:t>
            </a:r>
            <a:r>
              <a:rPr lang="sr-Cyrl-BA" sz="1700" dirty="0" smtClean="0">
                <a:solidFill>
                  <a:srgbClr val="FF0000"/>
                </a:solidFill>
              </a:rPr>
              <a:t>5</a:t>
            </a:r>
            <a:r>
              <a:rPr lang="sr-Latn-CS" sz="1700" dirty="0" smtClean="0">
                <a:solidFill>
                  <a:srgbClr val="FF0000"/>
                </a:solidFill>
              </a:rPr>
              <a:t>.6</a:t>
            </a:r>
            <a:r>
              <a:rPr lang="sr-Cyrl-BA" sz="1700" dirty="0" smtClean="0">
                <a:solidFill>
                  <a:srgbClr val="FF0000"/>
                </a:solidFill>
              </a:rPr>
              <a:t>35</a:t>
            </a:r>
            <a:r>
              <a:rPr lang="sr-Cyrl-CS" sz="1700" dirty="0" smtClean="0">
                <a:solidFill>
                  <a:srgbClr val="FF0000"/>
                </a:solidFill>
              </a:rPr>
              <a:t>.</a:t>
            </a:r>
            <a:r>
              <a:rPr lang="sr-Cyrl-BA" sz="1700" dirty="0" smtClean="0">
                <a:solidFill>
                  <a:srgbClr val="FF0000"/>
                </a:solidFill>
              </a:rPr>
              <a:t>138</a:t>
            </a:r>
            <a:r>
              <a:rPr lang="sr-Cyrl-CS" sz="1700" dirty="0" smtClean="0">
                <a:solidFill>
                  <a:srgbClr val="FF0000"/>
                </a:solidFill>
              </a:rPr>
              <a:t>,</a:t>
            </a:r>
            <a:r>
              <a:rPr lang="sr-Cyrl-BA" sz="1700" dirty="0" smtClean="0">
                <a:solidFill>
                  <a:srgbClr val="FF0000"/>
                </a:solidFill>
              </a:rPr>
              <a:t>51</a:t>
            </a:r>
            <a:r>
              <a:rPr lang="sr-Cyrl-CS" sz="1700" dirty="0" smtClean="0">
                <a:solidFill>
                  <a:srgbClr val="FF0000"/>
                </a:solidFill>
              </a:rPr>
              <a:t> </a:t>
            </a:r>
            <a:r>
              <a:rPr lang="x-none" sz="1700" smtClean="0">
                <a:solidFill>
                  <a:srgbClr val="FF0000"/>
                </a:solidFill>
              </a:rPr>
              <a:t>динара</a:t>
            </a:r>
            <a:r>
              <a:rPr lang="x-none" sz="1700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2521775680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=""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400" b="1" dirty="0" smtClean="0">
                <a:solidFill>
                  <a:srgbClr val="FF0000"/>
                </a:solidFill>
              </a:rPr>
              <a:t>145.</a:t>
            </a:r>
            <a:r>
              <a:rPr lang="en-GB" sz="4400" b="1" dirty="0" smtClean="0">
                <a:solidFill>
                  <a:srgbClr val="FF0000"/>
                </a:solidFill>
              </a:rPr>
              <a:t> </a:t>
            </a:r>
            <a:r>
              <a:rPr lang="x-none" sz="3600" b="1" smtClean="0">
                <a:solidFill>
                  <a:srgbClr val="FF0000"/>
                </a:solidFill>
              </a:rPr>
              <a:t>мили</a:t>
            </a:r>
            <a:r>
              <a:rPr lang="sr-Cyrl-CS" sz="3600" b="1" dirty="0" smtClean="0">
                <a:solidFill>
                  <a:srgbClr val="FF0000"/>
                </a:solidFill>
              </a:rPr>
              <a:t>она</a:t>
            </a:r>
            <a:r>
              <a:rPr lang="x-none" sz="3600" b="1" smtClean="0">
                <a:solidFill>
                  <a:srgbClr val="FF0000"/>
                </a:solidFill>
              </a:rPr>
              <a:t> </a:t>
            </a:r>
            <a:r>
              <a:rPr lang="x-none" sz="3600" b="1" dirty="0">
                <a:solidFill>
                  <a:srgbClr val="FF0000"/>
                </a:solidFill>
              </a:rPr>
              <a:t>динара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4473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6039</TotalTime>
  <Words>1541</Words>
  <Application>Microsoft Office PowerPoint</Application>
  <PresentationFormat>On-screen Show (4:3)</PresentationFormat>
  <Paragraphs>320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Custom Design</vt:lpstr>
      <vt:lpstr>ОПШТИНА БАТОЧИНА</vt:lpstr>
      <vt:lpstr>Slide 2</vt:lpstr>
      <vt:lpstr>Slide 3</vt:lpstr>
      <vt:lpstr>Slide 4</vt:lpstr>
      <vt:lpstr>Ко се финансира из Одлуке о привременом финансирању?</vt:lpstr>
      <vt:lpstr>Како настаје Одлука о привременом финансирању општине?</vt:lpstr>
      <vt:lpstr>Ко учествује у буџетском процесу?</vt:lpstr>
      <vt:lpstr>На основу чега се доноси Одлука о привременом финансирању ?</vt:lpstr>
      <vt:lpstr>Како се пуни општинска каса?</vt:lpstr>
      <vt:lpstr>Шта су приходи и примања Одлуке?</vt:lpstr>
      <vt:lpstr>Структура планираних прихода и примања за период јануар – март 2024. годину</vt:lpstr>
      <vt:lpstr>Структура планираних прихода и примања за 2024. годину</vt:lpstr>
      <vt:lpstr>На шта се троше јавна средства?</vt:lpstr>
      <vt:lpstr>Slide 14</vt:lpstr>
      <vt:lpstr>Структура планираних расхода и издатака Одлуке о привремњном финансирању</vt:lpstr>
      <vt:lpstr>Структура планираних расхода и издатака Одлуке о привременом финансирању</vt:lpstr>
      <vt:lpstr>Расходи буџета по програмима</vt:lpstr>
      <vt:lpstr>Структура расхода по буџетским програмима</vt:lpstr>
      <vt:lpstr>Најважнији капитални пројекти</vt:lpstr>
      <vt:lpstr>Најважнији пројекти од интереса за локалну заједницу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Opstina</cp:lastModifiedBy>
  <cp:revision>657</cp:revision>
  <cp:lastPrinted>2018-01-29T14:26:33Z</cp:lastPrinted>
  <dcterms:created xsi:type="dcterms:W3CDTF">2006-08-16T00:00:00Z</dcterms:created>
  <dcterms:modified xsi:type="dcterms:W3CDTF">2024-07-17T11:09:19Z</dcterms:modified>
</cp:coreProperties>
</file>